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00" r:id="rId1"/>
    <p:sldMasterId id="2147483712" r:id="rId2"/>
    <p:sldMasterId id="2147483736" r:id="rId3"/>
    <p:sldMasterId id="2147483954" r:id="rId4"/>
    <p:sldMasterId id="2147483962" r:id="rId5"/>
  </p:sldMasterIdLst>
  <p:notesMasterIdLst>
    <p:notesMasterId r:id="rId35"/>
  </p:notesMasterIdLst>
  <p:handoutMasterIdLst>
    <p:handoutMasterId r:id="rId36"/>
  </p:handoutMasterIdLst>
  <p:sldIdLst>
    <p:sldId id="522" r:id="rId6"/>
    <p:sldId id="411" r:id="rId7"/>
    <p:sldId id="526" r:id="rId8"/>
    <p:sldId id="531" r:id="rId9"/>
    <p:sldId id="532" r:id="rId10"/>
    <p:sldId id="529" r:id="rId11"/>
    <p:sldId id="528" r:id="rId12"/>
    <p:sldId id="530" r:id="rId13"/>
    <p:sldId id="519" r:id="rId14"/>
    <p:sldId id="506" r:id="rId15"/>
    <p:sldId id="428" r:id="rId16"/>
    <p:sldId id="525" r:id="rId17"/>
    <p:sldId id="523" r:id="rId18"/>
    <p:sldId id="507" r:id="rId19"/>
    <p:sldId id="518" r:id="rId20"/>
    <p:sldId id="517" r:id="rId21"/>
    <p:sldId id="509" r:id="rId22"/>
    <p:sldId id="510" r:id="rId23"/>
    <p:sldId id="511" r:id="rId24"/>
    <p:sldId id="512" r:id="rId25"/>
    <p:sldId id="513" r:id="rId26"/>
    <p:sldId id="478" r:id="rId27"/>
    <p:sldId id="479" r:id="rId28"/>
    <p:sldId id="480" r:id="rId29"/>
    <p:sldId id="521" r:id="rId30"/>
    <p:sldId id="503" r:id="rId31"/>
    <p:sldId id="502" r:id="rId32"/>
    <p:sldId id="514" r:id="rId33"/>
    <p:sldId id="520" r:id="rId34"/>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70" autoAdjust="0"/>
    <p:restoredTop sz="75101" autoAdjust="0"/>
  </p:normalViewPr>
  <p:slideViewPr>
    <p:cSldViewPr snapToGrid="0">
      <p:cViewPr varScale="1">
        <p:scale>
          <a:sx n="77" d="100"/>
          <a:sy n="77" d="100"/>
        </p:scale>
        <p:origin x="1061" y="62"/>
      </p:cViewPr>
      <p:guideLst>
        <p:guide orient="horz" pos="2160"/>
        <p:guide pos="28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83" d="100"/>
          <a:sy n="83" d="100"/>
        </p:scale>
        <p:origin x="-12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19/3/2019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290774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316924293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t>
            </a:r>
            <a:r>
              <a:rPr lang="en-US" baseline="0" dirty="0" err="1" smtClean="0"/>
              <a:t>W_jet</a:t>
            </a:r>
            <a:r>
              <a:rPr lang="en-US" baseline="0" dirty="0" smtClean="0"/>
              <a:t> decreases the maximum energy dissipation rate increases! </a:t>
            </a:r>
          </a:p>
          <a:p>
            <a:r>
              <a:rPr lang="en-US" baseline="0" dirty="0" smtClean="0"/>
              <a:t>As the number of jets increases the distance that it has to expand before intersecting with the neighboring jet decreases.</a:t>
            </a:r>
          </a:p>
          <a:p>
            <a:endParaRPr lang="en-US" baseline="0" dirty="0" smtClean="0"/>
          </a:p>
          <a:p>
            <a:r>
              <a:rPr lang="en-US" baseline="0" dirty="0" smtClean="0"/>
              <a:t>Remove all primary particles</a:t>
            </a:r>
          </a:p>
          <a:p>
            <a:endParaRPr lang="en-US" baseline="0" dirty="0" smtClean="0"/>
          </a:p>
          <a:p>
            <a:r>
              <a:rPr lang="en-US" baseline="0" dirty="0" smtClean="0"/>
              <a:t>Set </a:t>
            </a:r>
            <a:r>
              <a:rPr lang="en-US" baseline="0" dirty="0" err="1" smtClean="0"/>
              <a:t>dC</a:t>
            </a:r>
            <a:r>
              <a:rPr lang="en-US" baseline="0" dirty="0" smtClean="0"/>
              <a:t>/</a:t>
            </a:r>
            <a:r>
              <a:rPr lang="en-US" baseline="0" dirty="0" err="1" smtClean="0"/>
              <a:t>dt</a:t>
            </a:r>
            <a:r>
              <a:rPr lang="en-US" baseline="0" dirty="0" smtClean="0"/>
              <a:t> for both processes equal. Flocculator gets increasingly expensive as we seek to produce lower and lower concentrations. </a:t>
            </a:r>
          </a:p>
          <a:p>
            <a:r>
              <a:rPr lang="en-US" baseline="0" dirty="0" smtClean="0"/>
              <a:t>Floc blanket has constant cost per </a:t>
            </a:r>
            <a:r>
              <a:rPr lang="en-US" baseline="0" dirty="0" err="1" smtClean="0"/>
              <a:t>pC</a:t>
            </a:r>
            <a:r>
              <a:rPr lang="en-US" baseline="0" dirty="0" smtClean="0"/>
              <a:t>*. At some point those two costs intersect.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a:t>
            </a:fld>
            <a:endParaRPr lang="en-US"/>
          </a:p>
        </p:txBody>
      </p:sp>
    </p:spTree>
    <p:extLst>
      <p:ext uri="{BB962C8B-B14F-4D97-AF65-F5344CB8AC3E}">
        <p14:creationId xmlns:p14="http://schemas.microsoft.com/office/powerpoint/2010/main" val="30118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 measurement (no change in minor head loss)</a:t>
            </a:r>
          </a:p>
          <a:p>
            <a:r>
              <a:rPr lang="en-US" dirty="0"/>
              <a:t>Chemical feed (air temperature?) If stock chemicals chill, then increased viscosity</a:t>
            </a:r>
            <a:r>
              <a:rPr lang="en-US" baseline="0" dirty="0"/>
              <a:t> gives lower chemical flow rate.</a:t>
            </a:r>
            <a:endParaRPr lang="en-US" dirty="0"/>
          </a:p>
          <a:p>
            <a:r>
              <a:rPr lang="en-US" dirty="0"/>
              <a:t>Rapid mix (both diffusion and fluid</a:t>
            </a:r>
            <a:r>
              <a:rPr lang="en-US" baseline="0" dirty="0"/>
              <a:t> deformation will slow down)</a:t>
            </a:r>
            <a:endParaRPr lang="en-US" dirty="0"/>
          </a:p>
          <a:p>
            <a:r>
              <a:rPr lang="en-US" dirty="0"/>
              <a:t>Flocculation</a:t>
            </a:r>
          </a:p>
          <a:p>
            <a:pPr lvl="1"/>
            <a:r>
              <a:rPr lang="en-US" dirty="0"/>
              <a:t>Head loss through flocculator (no</a:t>
            </a:r>
            <a:r>
              <a:rPr lang="en-US" baseline="0" dirty="0"/>
              <a:t> change)</a:t>
            </a:r>
            <a:endParaRPr lang="en-US" dirty="0"/>
          </a:p>
          <a:p>
            <a:pPr lvl="1"/>
            <a:r>
              <a:rPr lang="en-US" dirty="0"/>
              <a:t>Fluid deformation (</a:t>
            </a:r>
            <a:r>
              <a:rPr lang="en-US" dirty="0" err="1"/>
              <a:t>G</a:t>
            </a:r>
            <a:r>
              <a:rPr lang="en-US" dirty="0" err="1">
                <a:latin typeface="Symbol" pitchFamily="18" charset="2"/>
              </a:rPr>
              <a:t>q</a:t>
            </a:r>
            <a:r>
              <a:rPr lang="en-US" dirty="0"/>
              <a:t>) (decrease in G)</a:t>
            </a:r>
          </a:p>
          <a:p>
            <a:r>
              <a:rPr lang="en-US" dirty="0"/>
              <a:t>Sedimentation (decrease</a:t>
            </a:r>
            <a:r>
              <a:rPr lang="en-US" baseline="0" dirty="0"/>
              <a:t> in sedimentation rate)</a:t>
            </a:r>
            <a:endParaRPr lang="en-US" dirty="0"/>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17551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17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Why</a:t>
            </a:r>
            <a:r>
              <a:rPr lang="es-HN" dirty="0"/>
              <a:t> </a:t>
            </a:r>
            <a:r>
              <a:rPr lang="es-HN" dirty="0" err="1"/>
              <a:t>is</a:t>
            </a:r>
            <a:r>
              <a:rPr lang="es-HN" dirty="0"/>
              <a:t> Q vs </a:t>
            </a:r>
            <a:r>
              <a:rPr lang="es-HN" dirty="0" err="1"/>
              <a:t>depth</a:t>
            </a:r>
            <a:r>
              <a:rPr lang="es-HN" dirty="0"/>
              <a:t> of </a:t>
            </a:r>
            <a:r>
              <a:rPr lang="es-HN" dirty="0" err="1"/>
              <a:t>water</a:t>
            </a:r>
            <a:r>
              <a:rPr lang="es-HN" dirty="0"/>
              <a:t> linear </a:t>
            </a:r>
            <a:r>
              <a:rPr lang="es-HN" dirty="0" err="1"/>
              <a:t>for</a:t>
            </a:r>
            <a:r>
              <a:rPr lang="es-HN" baseline="0" dirty="0"/>
              <a:t> </a:t>
            </a:r>
            <a:r>
              <a:rPr lang="es-HN" baseline="0" dirty="0" err="1"/>
              <a:t>the</a:t>
            </a:r>
            <a:r>
              <a:rPr lang="es-HN" baseline="0" dirty="0"/>
              <a:t> </a:t>
            </a:r>
            <a:r>
              <a:rPr lang="es-HN" baseline="0" dirty="0" err="1"/>
              <a:t>entrance</a:t>
            </a:r>
            <a:r>
              <a:rPr lang="es-HN" baseline="0" dirty="0"/>
              <a:t> </a:t>
            </a:r>
            <a:r>
              <a:rPr lang="es-HN" baseline="0" dirty="0" err="1"/>
              <a:t>tank</a:t>
            </a:r>
            <a:r>
              <a:rPr lang="es-HN" baseline="0" dirty="0"/>
              <a:t>?</a:t>
            </a:r>
          </a:p>
          <a:p>
            <a:pPr eaLnBrk="1" hangingPunct="1"/>
            <a:r>
              <a:rPr lang="es-HN" baseline="0" dirty="0" err="1"/>
              <a:t>Why</a:t>
            </a:r>
            <a:r>
              <a:rPr lang="es-HN" baseline="0" dirty="0"/>
              <a:t> </a:t>
            </a:r>
            <a:r>
              <a:rPr lang="es-HN" baseline="0" dirty="0" err="1"/>
              <a:t>is</a:t>
            </a:r>
            <a:r>
              <a:rPr lang="es-HN" baseline="0" dirty="0"/>
              <a:t> Q vs H linear </a:t>
            </a:r>
            <a:r>
              <a:rPr lang="es-HN" baseline="0" dirty="0" err="1"/>
              <a:t>for</a:t>
            </a:r>
            <a:r>
              <a:rPr lang="es-HN" baseline="0" dirty="0"/>
              <a:t> </a:t>
            </a:r>
            <a:r>
              <a:rPr lang="es-HN" baseline="0" dirty="0" err="1"/>
              <a:t>the</a:t>
            </a:r>
            <a:r>
              <a:rPr lang="es-HN" baseline="0" dirty="0"/>
              <a:t> </a:t>
            </a:r>
            <a:r>
              <a:rPr lang="es-HN" baseline="0" dirty="0" err="1"/>
              <a:t>coagulant</a:t>
            </a:r>
            <a:r>
              <a:rPr lang="es-HN" baseline="0" dirty="0"/>
              <a:t>?</a:t>
            </a:r>
            <a:endParaRPr lang="es-H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18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19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2m*g = 19.6 (m/s)^2</a:t>
            </a:r>
            <a:r>
              <a:rPr lang="en-US" baseline="0" dirty="0"/>
              <a:t> = J/kg</a:t>
            </a:r>
          </a:p>
          <a:p>
            <a:r>
              <a:rPr lang="en-US" baseline="0" dirty="0"/>
              <a:t>0.1m^3/s*1000kg/m^3*19.6J/kg = 1.9 kW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13319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r>
              <a:rPr lang="en-US" baseline="0" dirty="0" smtClean="0"/>
              <a:t>2) close to plug flow 3) floc blanket is next!</a:t>
            </a:r>
          </a:p>
          <a:p>
            <a:r>
              <a:rPr lang="en-US" baseline="0" dirty="0" smtClean="0"/>
              <a:t>Tapered means less efficient use of energy. Tapered assumes that the goal is to make big flocs. That isn’t our goal. </a:t>
            </a:r>
          </a:p>
          <a:p>
            <a:r>
              <a:rPr lang="en-US" dirty="0" smtClean="0"/>
              <a:t>We</a:t>
            </a:r>
            <a:r>
              <a:rPr lang="en-US" baseline="0" dirty="0" smtClean="0"/>
              <a:t> use a higher G so we can reduce the flocculator volume</a:t>
            </a:r>
          </a:p>
          <a:p>
            <a:endParaRPr lang="en-US" dirty="0" smtClean="0"/>
          </a:p>
        </p:txBody>
      </p:sp>
      <p:sp>
        <p:nvSpPr>
          <p:cNvPr id="4" name="Slide Number Placeholder 3"/>
          <p:cNvSpPr>
            <a:spLocks noGrp="1"/>
          </p:cNvSpPr>
          <p:nvPr>
            <p:ph type="sldNum" sz="quarter" idx="10"/>
          </p:nvPr>
        </p:nvSpPr>
        <p:spPr/>
        <p:txBody>
          <a:bodyPr/>
          <a:lstStyle/>
          <a:p>
            <a:fld id="{95044064-64A6-40ED-97A8-B308457DE91E}" type="slidenum">
              <a:rPr lang="en-US" smtClean="0"/>
              <a:pPr/>
              <a:t>5</a:t>
            </a:fld>
            <a:endParaRPr lang="en-US"/>
          </a:p>
        </p:txBody>
      </p:sp>
    </p:spTree>
    <p:extLst>
      <p:ext uri="{BB962C8B-B14F-4D97-AF65-F5344CB8AC3E}">
        <p14:creationId xmlns:p14="http://schemas.microsoft.com/office/powerpoint/2010/main" val="102808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a:t>
            </a:fld>
            <a:endParaRPr lang="en-US"/>
          </a:p>
        </p:txBody>
      </p:sp>
    </p:spTree>
    <p:extLst>
      <p:ext uri="{BB962C8B-B14F-4D97-AF65-F5344CB8AC3E}">
        <p14:creationId xmlns:p14="http://schemas.microsoft.com/office/powerpoint/2010/main" val="160513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8</a:t>
            </a:fld>
            <a:endParaRPr lang="en-US"/>
          </a:p>
        </p:txBody>
      </p:sp>
    </p:spTree>
    <p:extLst>
      <p:ext uri="{BB962C8B-B14F-4D97-AF65-F5344CB8AC3E}">
        <p14:creationId xmlns:p14="http://schemas.microsoft.com/office/powerpoint/2010/main" val="125887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196205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2225819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12</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90779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20108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Minor</a:t>
            </a:r>
          </a:p>
          <a:p>
            <a:r>
              <a:rPr lang="en-US" dirty="0"/>
              <a:t>Minor loss equation</a:t>
            </a:r>
          </a:p>
          <a:p>
            <a:r>
              <a:rPr lang="en-US" dirty="0"/>
              <a:t>Solve</a:t>
            </a:r>
            <a:r>
              <a:rPr lang="en-US" baseline="0" dirty="0"/>
              <a:t> for V and note that Q=VA</a:t>
            </a:r>
          </a:p>
          <a:p>
            <a:r>
              <a:rPr lang="en-US" baseline="0" dirty="0"/>
              <a:t>Flow decreases linearly with time</a:t>
            </a:r>
          </a:p>
          <a:p>
            <a:r>
              <a:rPr lang="en-US" baseline="0" dirty="0"/>
              <a:t>Average Q is ½ of initial Q.</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14</a:t>
            </a:fld>
            <a:endParaRPr lang="en-US"/>
          </a:p>
        </p:txBody>
      </p:sp>
    </p:spTree>
    <p:extLst>
      <p:ext uri="{BB962C8B-B14F-4D97-AF65-F5344CB8AC3E}">
        <p14:creationId xmlns:p14="http://schemas.microsoft.com/office/powerpoint/2010/main" val="402295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E1BF802B-21BB-4BE9-8DE5-F7FB740F77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41620C-D3D3-4921-914F-4EABE4EA71D7}"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24D6AF9-E347-4A9A-B54C-7F72D3E54336}"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E1BF802B-21BB-4BE9-8DE5-F7FB740F77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solidFill>
                  <a:srgbClr val="000000"/>
                </a:solidFill>
              </a:rPr>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solidFill>
                  <a:srgbClr val="000000"/>
                </a:solidFill>
              </a:rPr>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67003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004785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EA60F4B-0F2B-4F8D-89D6-27EDC7084F3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9778551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1432631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376431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9277496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52894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05D081B-905A-4619-9413-C6A6EF441F3D}"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1196383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B51D9D3-42D5-4031-A136-14F9F0FE9623}"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404901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A718B67-3B1B-4B41-A98F-33E29100D10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6280517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C850057-B164-4382-824F-94B4BC37B93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073993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0D0AFD9-ABE2-448C-ACAE-9EB3BD92F2E2}"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AA2CA49-606E-44DF-B11F-BC867DD1AFF7}"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19/03/2019</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000000"/>
              </a:solidFill>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000000"/>
              </a:solidFill>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solidFill>
                  <a:srgbClr val="000000"/>
                </a:solidFill>
              </a:rPr>
              <a:pPr/>
              <a:t>‹#›</a:t>
            </a:fld>
            <a:endParaRPr lang="en-US">
              <a:solidFill>
                <a:srgbClr val="000000"/>
              </a:solidFill>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solidFill>
                <a:srgbClr val="000000"/>
              </a:solidFill>
            </a:endParaRPr>
          </a:p>
        </p:txBody>
      </p:sp>
    </p:spTree>
    <p:extLst>
      <p:ext uri="{BB962C8B-B14F-4D97-AF65-F5344CB8AC3E}">
        <p14:creationId xmlns:p14="http://schemas.microsoft.com/office/powerpoint/2010/main" val="411721994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tags" Target="../tags/tag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tags" Target="../tags/tag1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notesSlide" Target="../notesSlides/notesSlide7.xml"/><Relationship Id="rId5" Type="http://schemas.openxmlformats.org/officeDocument/2006/relationships/tags" Target="../tags/tag15.xml"/><Relationship Id="rId15" Type="http://schemas.openxmlformats.org/officeDocument/2006/relationships/image" Target="../media/image20.png"/><Relationship Id="rId10" Type="http://schemas.openxmlformats.org/officeDocument/2006/relationships/slideLayout" Target="../slideLayouts/slideLayout39.xml"/><Relationship Id="rId19" Type="http://schemas.openxmlformats.org/officeDocument/2006/relationships/image" Target="../media/image24.pn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5.xml"/><Relationship Id="rId1" Type="http://schemas.openxmlformats.org/officeDocument/2006/relationships/tags" Target="../tags/tag20.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9.xml"/><Relationship Id="rId1" Type="http://schemas.openxmlformats.org/officeDocument/2006/relationships/vmlDrawing" Target="../drawings/vmlDrawing1.vml"/><Relationship Id="rId4" Type="http://schemas.openxmlformats.org/officeDocument/2006/relationships/image" Target="../media/image29.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1.xml"/><Relationship Id="rId1" Type="http://schemas.openxmlformats.org/officeDocument/2006/relationships/slideLayout" Target="../slideLayouts/slideLayout47.xml"/><Relationship Id="rId5" Type="http://schemas.openxmlformats.org/officeDocument/2006/relationships/image" Target="../media/image32.jpeg"/><Relationship Id="rId4" Type="http://schemas.openxmlformats.org/officeDocument/2006/relationships/image" Target="../media/image31.wmf"/></Relationships>
</file>

<file path=ppt/slides/_rels/slide1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wmf"/></Relationships>
</file>

<file path=ppt/slides/_rels/slide1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wmf"/></Relationships>
</file>

<file path=ppt/slides/_rels/slide2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5.xml"/><Relationship Id="rId1" Type="http://schemas.openxmlformats.org/officeDocument/2006/relationships/slideLayout" Target="../slideLayouts/slideLayout47.xml"/><Relationship Id="rId5" Type="http://schemas.openxmlformats.org/officeDocument/2006/relationships/image" Target="../media/image32.jpeg"/><Relationship Id="rId4" Type="http://schemas.openxmlformats.org/officeDocument/2006/relationships/image" Target="../media/image31.wmf"/></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3.xml"/><Relationship Id="rId7" Type="http://schemas.openxmlformats.org/officeDocument/2006/relationships/image" Target="../media/image33.JP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32.jpeg"/><Relationship Id="rId11" Type="http://schemas.openxmlformats.org/officeDocument/2006/relationships/image" Target="../media/image39.png"/><Relationship Id="rId5" Type="http://schemas.openxmlformats.org/officeDocument/2006/relationships/slideLayout" Target="../slideLayouts/slideLayout35.xml"/><Relationship Id="rId10" Type="http://schemas.openxmlformats.org/officeDocument/2006/relationships/image" Target="../media/image38.png"/><Relationship Id="rId4" Type="http://schemas.openxmlformats.org/officeDocument/2006/relationships/tags" Target="../tags/tag24.xm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7.xml"/><Relationship Id="rId7" Type="http://schemas.openxmlformats.org/officeDocument/2006/relationships/image" Target="../media/image4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6.png"/><Relationship Id="rId5" Type="http://schemas.openxmlformats.org/officeDocument/2006/relationships/slideLayout" Target="../slideLayouts/slideLayout39.xml"/><Relationship Id="rId4" Type="http://schemas.openxmlformats.org/officeDocument/2006/relationships/tags" Target="../tags/tag28.xml"/><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50.png"/><Relationship Id="rId3" Type="http://schemas.openxmlformats.org/officeDocument/2006/relationships/tags" Target="../tags/tag32.xml"/><Relationship Id="rId7" Type="http://schemas.openxmlformats.org/officeDocument/2006/relationships/oleObject" Target="../embeddings/oleObject2.bin"/><Relationship Id="rId12" Type="http://schemas.openxmlformats.org/officeDocument/2006/relationships/image" Target="../media/image49.png"/><Relationship Id="rId2" Type="http://schemas.openxmlformats.org/officeDocument/2006/relationships/tags" Target="../tags/tag31.xml"/><Relationship Id="rId1" Type="http://schemas.openxmlformats.org/officeDocument/2006/relationships/vmlDrawing" Target="../drawings/vmlDrawing2.vml"/><Relationship Id="rId6" Type="http://schemas.openxmlformats.org/officeDocument/2006/relationships/image" Target="../media/image250.png"/><Relationship Id="rId11" Type="http://schemas.openxmlformats.org/officeDocument/2006/relationships/image" Target="../media/image48.png"/><Relationship Id="rId5" Type="http://schemas.openxmlformats.org/officeDocument/2006/relationships/slideLayout" Target="../slideLayouts/slideLayout35.xml"/><Relationship Id="rId10" Type="http://schemas.openxmlformats.org/officeDocument/2006/relationships/image" Target="../media/image47.png"/><Relationship Id="rId4" Type="http://schemas.openxmlformats.org/officeDocument/2006/relationships/tags" Target="../tags/tag33.xml"/><Relationship Id="rId9" Type="http://schemas.openxmlformats.org/officeDocument/2006/relationships/image" Target="../media/image46.png"/><Relationship Id="rId1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5.xml"/><Relationship Id="rId1" Type="http://schemas.openxmlformats.org/officeDocument/2006/relationships/tags" Target="../tags/tag34.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7.xml"/><Relationship Id="rId7" Type="http://schemas.openxmlformats.org/officeDocument/2006/relationships/image" Target="../media/image53.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39.xml"/><Relationship Id="rId11" Type="http://schemas.openxmlformats.org/officeDocument/2006/relationships/image" Target="../media/image55.png"/><Relationship Id="rId5" Type="http://schemas.openxmlformats.org/officeDocument/2006/relationships/tags" Target="../tags/tag39.xml"/><Relationship Id="rId10" Type="http://schemas.openxmlformats.org/officeDocument/2006/relationships/image" Target="../media/image54.png"/><Relationship Id="rId4" Type="http://schemas.openxmlformats.org/officeDocument/2006/relationships/tags" Target="../tags/tag38.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9.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9.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300.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tags" Target="../tags/tag6.xml"/><Relationship Id="rId7" Type="http://schemas.openxmlformats.org/officeDocument/2006/relationships/slideLayout" Target="../slideLayouts/slideLayout39.xml"/><Relationship Id="rId12" Type="http://schemas.openxmlformats.org/officeDocument/2006/relationships/image" Target="../media/image1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1.png"/><Relationship Id="rId5" Type="http://schemas.openxmlformats.org/officeDocument/2006/relationships/tags" Target="../tags/tag8.xml"/><Relationship Id="rId10" Type="http://schemas.openxmlformats.org/officeDocument/2006/relationships/image" Target="../media/image10.png"/><Relationship Id="rId4" Type="http://schemas.openxmlformats.org/officeDocument/2006/relationships/tags" Target="../tags/tag7.xml"/><Relationship Id="rId9" Type="http://schemas.openxmlformats.org/officeDocument/2006/relationships/image" Target="../media/image9.png"/><Relationship Id="rId14" Type="http://schemas.openxmlformats.org/officeDocument/2006/relationships/hyperlink" Target="https://aguaclara.github.io/Textbook/Flocculation/Floc_Model.html#resul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185874" y="2387600"/>
            <a:ext cx="3962400" cy="3309815"/>
          </a:xfrm>
        </p:spPr>
        <p:txBody>
          <a:bodyPr/>
          <a:lstStyle/>
          <a:p>
            <a:pPr algn="ctr"/>
            <a:r>
              <a:rPr lang="en-US" dirty="0"/>
              <a:t>Prelim 1</a:t>
            </a:r>
            <a:br>
              <a:rPr lang="en-US" dirty="0"/>
            </a:br>
            <a:r>
              <a:rPr lang="en-US" dirty="0" smtClean="0"/>
              <a:t>Posting on Thursday</a:t>
            </a:r>
            <a:endParaRPr lang="en-US" dirty="0"/>
          </a:p>
          <a:p>
            <a:pPr algn="ctr"/>
            <a:r>
              <a:rPr lang="en-US" dirty="0" smtClean="0"/>
              <a:t>Due on Tuesday 11 pm on 3/26.</a:t>
            </a:r>
            <a:endParaRPr lang="en-US" dirty="0"/>
          </a:p>
        </p:txBody>
      </p:sp>
      <p:sp>
        <p:nvSpPr>
          <p:cNvPr id="4" name="Title 3"/>
          <p:cNvSpPr>
            <a:spLocks noGrp="1"/>
          </p:cNvSpPr>
          <p:nvPr>
            <p:ph type="title"/>
          </p:nvPr>
        </p:nvSpPr>
        <p:spPr/>
        <p:txBody>
          <a:bodyPr/>
          <a:lstStyle/>
          <a:p>
            <a:r>
              <a:rPr lang="en-US" dirty="0"/>
              <a:t>Prelim 1 Review</a:t>
            </a:r>
          </a:p>
        </p:txBody>
      </p:sp>
    </p:spTree>
    <p:extLst>
      <p:ext uri="{BB962C8B-B14F-4D97-AF65-F5344CB8AC3E}">
        <p14:creationId xmlns:p14="http://schemas.microsoft.com/office/powerpoint/2010/main" val="406401769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4850" y="0"/>
            <a:ext cx="7943851" cy="6879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18386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examples of major and minor losses?</a:t>
            </a:r>
          </a:p>
        </p:txBody>
      </p:sp>
      <p:sp>
        <p:nvSpPr>
          <p:cNvPr id="3" name="Content Placeholder 2"/>
          <p:cNvSpPr>
            <a:spLocks noGrp="1"/>
          </p:cNvSpPr>
          <p:nvPr>
            <p:ph idx="1"/>
          </p:nvPr>
        </p:nvSpPr>
        <p:spPr>
          <a:xfrm>
            <a:off x="609828" y="1728908"/>
            <a:ext cx="7959436" cy="4114800"/>
          </a:xfrm>
        </p:spPr>
        <p:txBody>
          <a:bodyPr/>
          <a:lstStyle/>
          <a:p>
            <a:r>
              <a:rPr lang="en-US" dirty="0"/>
              <a:t>Major: Caused by</a:t>
            </a:r>
            <a:br>
              <a:rPr lang="en-US" dirty="0"/>
            </a:br>
            <a:r>
              <a:rPr lang="en-US" dirty="0"/>
              <a:t>shear with the </a:t>
            </a:r>
            <a:br>
              <a:rPr lang="en-US" dirty="0"/>
            </a:br>
            <a:r>
              <a:rPr lang="en-US" dirty="0"/>
              <a:t>solid surface</a:t>
            </a:r>
          </a:p>
          <a:p>
            <a:pPr lvl="1"/>
            <a:r>
              <a:rPr lang="en-US" dirty="0"/>
              <a:t>Pipe walls</a:t>
            </a:r>
          </a:p>
          <a:p>
            <a:pPr lvl="1"/>
            <a:r>
              <a:rPr lang="en-US" dirty="0"/>
              <a:t>Flocculator baffle surfaces (insignificant)</a:t>
            </a:r>
          </a:p>
          <a:p>
            <a:r>
              <a:rPr lang="en-US" dirty="0"/>
              <a:t>Minor: Flow expansions (analogous to pressure drag)</a:t>
            </a:r>
          </a:p>
          <a:p>
            <a:pPr lvl="1"/>
            <a:r>
              <a:rPr lang="en-US" dirty="0"/>
              <a:t>Orifice, elbow, valve, any place where flow is expanding!</a:t>
            </a:r>
          </a:p>
          <a:p>
            <a:pPr lvl="1"/>
            <a:r>
              <a:rPr lang="en-US" dirty="0"/>
              <a:t>KE is converted into 2 things!</a:t>
            </a:r>
          </a:p>
          <a:p>
            <a:pPr lvl="1"/>
            <a:endParaRPr lang="en-US" dirty="0"/>
          </a:p>
          <a:p>
            <a:endParaRPr lang="en-US" dirty="0"/>
          </a:p>
        </p:txBody>
      </p:sp>
      <p:sp>
        <p:nvSpPr>
          <p:cNvPr id="4" name="Rectangle 3"/>
          <p:cNvSpPr/>
          <p:nvPr/>
        </p:nvSpPr>
        <p:spPr bwMode="auto">
          <a:xfrm>
            <a:off x="4049241" y="3159693"/>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Rectangle 3"/>
          <p:cNvSpPr>
            <a:spLocks noChangeArrowheads="1"/>
          </p:cNvSpPr>
          <p:nvPr/>
        </p:nvSpPr>
        <p:spPr bwMode="auto">
          <a:xfrm>
            <a:off x="4894202" y="1924691"/>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6" name="Group 4"/>
          <p:cNvGrpSpPr>
            <a:grpSpLocks/>
          </p:cNvGrpSpPr>
          <p:nvPr/>
        </p:nvGrpSpPr>
        <p:grpSpPr bwMode="auto">
          <a:xfrm>
            <a:off x="4508439" y="1928639"/>
            <a:ext cx="3821113" cy="1548697"/>
            <a:chOff x="2274" y="1216"/>
            <a:chExt cx="2407" cy="1569"/>
          </a:xfrm>
        </p:grpSpPr>
        <p:grpSp>
          <p:nvGrpSpPr>
            <p:cNvPr id="7" name="Group 5"/>
            <p:cNvGrpSpPr>
              <a:grpSpLocks/>
            </p:cNvGrpSpPr>
            <p:nvPr/>
          </p:nvGrpSpPr>
          <p:grpSpPr bwMode="auto">
            <a:xfrm>
              <a:off x="3504" y="1216"/>
              <a:ext cx="1177" cy="1073"/>
              <a:chOff x="3320" y="2160"/>
              <a:chExt cx="1529" cy="1073"/>
            </a:xfrm>
          </p:grpSpPr>
          <p:sp>
            <p:nvSpPr>
              <p:cNvPr id="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11" name="Line 9"/>
          <p:cNvSpPr>
            <a:spLocks noChangeShapeType="1"/>
          </p:cNvSpPr>
          <p:nvPr/>
        </p:nvSpPr>
        <p:spPr bwMode="auto">
          <a:xfrm>
            <a:off x="6461064" y="1928639"/>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12" name="Line 10"/>
          <p:cNvSpPr>
            <a:spLocks noChangeShapeType="1"/>
          </p:cNvSpPr>
          <p:nvPr/>
        </p:nvSpPr>
        <p:spPr bwMode="auto">
          <a:xfrm>
            <a:off x="4429064" y="2453754"/>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13" name="Group 11"/>
          <p:cNvGrpSpPr>
            <a:grpSpLocks/>
          </p:cNvGrpSpPr>
          <p:nvPr/>
        </p:nvGrpSpPr>
        <p:grpSpPr bwMode="auto">
          <a:xfrm>
            <a:off x="4410006" y="1928639"/>
            <a:ext cx="2713038" cy="1857669"/>
            <a:chOff x="2236" y="1216"/>
            <a:chExt cx="1709" cy="1882"/>
          </a:xfrm>
        </p:grpSpPr>
        <p:sp>
          <p:nvSpPr>
            <p:cNvPr id="1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15" name="Text Box 13"/>
            <p:cNvSpPr txBox="1">
              <a:spLocks noChangeArrowheads="1"/>
            </p:cNvSpPr>
            <p:nvPr/>
          </p:nvSpPr>
          <p:spPr bwMode="auto">
            <a:xfrm>
              <a:off x="2236"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16" name="Line 30"/>
          <p:cNvSpPr>
            <a:spLocks noChangeShapeType="1"/>
          </p:cNvSpPr>
          <p:nvPr/>
        </p:nvSpPr>
        <p:spPr bwMode="auto">
          <a:xfrm flipH="1" flipV="1">
            <a:off x="8086664" y="2678804"/>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17" name="Group 31"/>
          <p:cNvGrpSpPr>
            <a:grpSpLocks/>
          </p:cNvGrpSpPr>
          <p:nvPr/>
        </p:nvGrpSpPr>
        <p:grpSpPr bwMode="auto">
          <a:xfrm>
            <a:off x="4365564" y="1952328"/>
            <a:ext cx="533400" cy="994956"/>
            <a:chOff x="2064" y="1240"/>
            <a:chExt cx="336" cy="1008"/>
          </a:xfrm>
        </p:grpSpPr>
        <p:sp>
          <p:nvSpPr>
            <p:cNvPr id="1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1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26" name="Group 40"/>
          <p:cNvGrpSpPr>
            <a:grpSpLocks/>
          </p:cNvGrpSpPr>
          <p:nvPr/>
        </p:nvGrpSpPr>
        <p:grpSpPr bwMode="auto">
          <a:xfrm flipH="1">
            <a:off x="8569264" y="1944432"/>
            <a:ext cx="228600" cy="994956"/>
            <a:chOff x="2064" y="1240"/>
            <a:chExt cx="336" cy="1008"/>
          </a:xfrm>
        </p:grpSpPr>
        <p:sp>
          <p:nvSpPr>
            <p:cNvPr id="2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5" name="Group 49"/>
          <p:cNvGrpSpPr>
            <a:grpSpLocks/>
          </p:cNvGrpSpPr>
          <p:nvPr/>
        </p:nvGrpSpPr>
        <p:grpSpPr bwMode="auto">
          <a:xfrm>
            <a:off x="4810064" y="3057835"/>
            <a:ext cx="3695700" cy="0"/>
            <a:chOff x="2464" y="2360"/>
            <a:chExt cx="2328" cy="0"/>
          </a:xfrm>
        </p:grpSpPr>
        <p:sp>
          <p:nvSpPr>
            <p:cNvPr id="3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3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3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3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43" name="Group 57"/>
          <p:cNvGrpSpPr>
            <a:grpSpLocks/>
          </p:cNvGrpSpPr>
          <p:nvPr/>
        </p:nvGrpSpPr>
        <p:grpSpPr bwMode="auto">
          <a:xfrm>
            <a:off x="4835464" y="1865467"/>
            <a:ext cx="3695700" cy="0"/>
            <a:chOff x="2464" y="2360"/>
            <a:chExt cx="2328" cy="0"/>
          </a:xfrm>
        </p:grpSpPr>
        <p:sp>
          <p:nvSpPr>
            <p:cNvPr id="4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52" name="Picture 51">
            <a:extLst>
              <a:ext uri="{FF2B5EF4-FFF2-40B4-BE49-F238E27FC236}">
                <a16:creationId xmlns:a16="http://schemas.microsoft.com/office/drawing/2014/main" id="{71E4C366-FEB2-40D3-BD8B-B6D5CD6298D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03704" y="4776671"/>
            <a:ext cx="1159619" cy="608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263418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Hole in a bucket (tank drain)</a:t>
            </a:r>
          </a:p>
        </p:txBody>
      </p:sp>
      <p:sp>
        <p:nvSpPr>
          <p:cNvPr id="3" name="Content Placeholder 2"/>
          <p:cNvSpPr>
            <a:spLocks noGrp="1"/>
          </p:cNvSpPr>
          <p:nvPr>
            <p:ph idx="1"/>
          </p:nvPr>
        </p:nvSpPr>
        <p:spPr/>
        <p:txBody>
          <a:bodyPr/>
          <a:lstStyle/>
          <a:p>
            <a:r>
              <a:rPr lang="en-US" dirty="0"/>
              <a:t>What type of head loss (major or minor)?</a:t>
            </a:r>
          </a:p>
          <a:p>
            <a:r>
              <a:rPr lang="en-US" dirty="0"/>
              <a:t>What is the equation for those loses?</a:t>
            </a:r>
          </a:p>
          <a:p>
            <a:r>
              <a:rPr lang="en-US" dirty="0"/>
              <a:t>How would you calculate the initial flow rate given the minor losses?</a:t>
            </a:r>
          </a:p>
          <a:p>
            <a:r>
              <a:rPr lang="en-US" dirty="0"/>
              <a:t>How does the flow vary with time?</a:t>
            </a:r>
          </a:p>
          <a:p>
            <a:endParaRPr lang="en-US" dirty="0"/>
          </a:p>
          <a:p>
            <a:r>
              <a:rPr lang="en-US" dirty="0"/>
              <a:t>What is the average flow rate while the tank is emptying?</a:t>
            </a:r>
          </a:p>
        </p:txBody>
      </p:sp>
      <p:pic>
        <p:nvPicPr>
          <p:cNvPr id="5" name="Picture 4">
            <a:extLst>
              <a:ext uri="{FF2B5EF4-FFF2-40B4-BE49-F238E27FC236}">
                <a16:creationId xmlns:a16="http://schemas.microsoft.com/office/drawing/2014/main" id="{0006FBE4-1904-41DF-82CF-B3BFF788FF6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60266" y="4460786"/>
            <a:ext cx="2812446" cy="596579"/>
          </a:xfrm>
          <a:prstGeom prst="rect">
            <a:avLst/>
          </a:prstGeom>
        </p:spPr>
      </p:pic>
    </p:spTree>
    <p:extLst>
      <p:ext uri="{BB962C8B-B14F-4D97-AF65-F5344CB8AC3E}">
        <p14:creationId xmlns:p14="http://schemas.microsoft.com/office/powerpoint/2010/main" val="3043890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a:grpSpLocks/>
          </p:cNvGrpSpPr>
          <p:nvPr/>
        </p:nvGrpSpPr>
        <p:grpSpPr bwMode="auto">
          <a:xfrm>
            <a:off x="79514" y="1530627"/>
            <a:ext cx="8934450" cy="3902077"/>
            <a:chOff x="0" y="2728"/>
            <a:chExt cx="4282" cy="1602"/>
          </a:xfrm>
        </p:grpSpPr>
        <p:graphicFrame>
          <p:nvGraphicFramePr>
            <p:cNvPr id="3"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741842" name="Mathcad" r:id="rId3" imgW="4438800" imgH="2819520" progId="Mathcad">
                    <p:embed/>
                  </p:oleObj>
                </mc:Choice>
                <mc:Fallback>
                  <p:oleObj name="Mathcad" r:id="rId3" imgW="4438800" imgH="2819520" progId="Mathca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sp>
        <p:nvSpPr>
          <p:cNvPr id="6" name="Title 5"/>
          <p:cNvSpPr>
            <a:spLocks noGrp="1"/>
          </p:cNvSpPr>
          <p:nvPr>
            <p:ph type="title"/>
          </p:nvPr>
        </p:nvSpPr>
        <p:spPr/>
        <p:txBody>
          <a:bodyPr/>
          <a:lstStyle/>
          <a:p>
            <a:r>
              <a:rPr lang="en-US" dirty="0"/>
              <a:t>Hole in a bucket (tank drain)</a:t>
            </a:r>
          </a:p>
        </p:txBody>
      </p:sp>
    </p:spTree>
    <p:extLst>
      <p:ext uri="{BB962C8B-B14F-4D97-AF65-F5344CB8AC3E}">
        <p14:creationId xmlns:p14="http://schemas.microsoft.com/office/powerpoint/2010/main" val="33293255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happens if raw water temperature drops in a WTP?</a:t>
            </a:r>
          </a:p>
        </p:txBody>
      </p:sp>
      <p:sp>
        <p:nvSpPr>
          <p:cNvPr id="3" name="Content Placeholder 2"/>
          <p:cNvSpPr>
            <a:spLocks noGrp="1"/>
          </p:cNvSpPr>
          <p:nvPr>
            <p:ph idx="1"/>
          </p:nvPr>
        </p:nvSpPr>
        <p:spPr/>
        <p:txBody>
          <a:bodyPr/>
          <a:lstStyle/>
          <a:p>
            <a:r>
              <a:rPr lang="en-US" dirty="0"/>
              <a:t>Flow measurement</a:t>
            </a:r>
          </a:p>
          <a:p>
            <a:r>
              <a:rPr lang="en-US" dirty="0"/>
              <a:t>Chemical feed (air temperature?)</a:t>
            </a:r>
          </a:p>
          <a:p>
            <a:r>
              <a:rPr lang="en-US" dirty="0"/>
              <a:t>Rapid mix</a:t>
            </a:r>
          </a:p>
          <a:p>
            <a:r>
              <a:rPr lang="en-US" dirty="0"/>
              <a:t>Flocculation</a:t>
            </a:r>
          </a:p>
          <a:p>
            <a:pPr lvl="1"/>
            <a:r>
              <a:rPr lang="en-US" dirty="0"/>
              <a:t>Head loss through flocculator</a:t>
            </a:r>
          </a:p>
          <a:p>
            <a:pPr lvl="1"/>
            <a:r>
              <a:rPr lang="en-US" dirty="0"/>
              <a:t>Fluid deformation (</a:t>
            </a:r>
            <a:r>
              <a:rPr lang="en-US" dirty="0" err="1"/>
              <a:t>G</a:t>
            </a:r>
            <a:r>
              <a:rPr lang="en-US" dirty="0" err="1">
                <a:latin typeface="Symbol" pitchFamily="18" charset="2"/>
              </a:rPr>
              <a:t>q</a:t>
            </a:r>
            <a:r>
              <a:rPr lang="en-US" dirty="0"/>
              <a:t>)</a:t>
            </a:r>
          </a:p>
          <a:p>
            <a:r>
              <a:rPr lang="en-US" dirty="0"/>
              <a:t>Sedimentation – prelim 2!</a:t>
            </a:r>
          </a:p>
        </p:txBody>
      </p:sp>
    </p:spTree>
    <p:extLst>
      <p:ext uri="{BB962C8B-B14F-4D97-AF65-F5344CB8AC3E}">
        <p14:creationId xmlns:p14="http://schemas.microsoft.com/office/powerpoint/2010/main" val="3047557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solidFill>
                  <a:srgbClr val="000000"/>
                </a:solidFill>
              </a:rPr>
              <a:t>Open channel supercritical flow</a:t>
            </a:r>
          </a:p>
          <a:p>
            <a:r>
              <a:rPr lang="en-US" dirty="0">
                <a:solidFill>
                  <a:srgbClr val="000000"/>
                </a:solidFill>
              </a:rPr>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solidFill>
                  <a:srgbClr val="000000"/>
                </a:solidFill>
              </a:rPr>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rgbClr val="000000"/>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solidFill>
                  <a:srgbClr val="000000"/>
                </a:solidFill>
              </a:rPr>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solidFill>
                  <a:srgbClr val="000000"/>
                </a:solidFill>
              </a:rPr>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solidFill>
                  <a:srgbClr val="000000"/>
                </a:solidFill>
              </a:rPr>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solidFill>
                  <a:srgbClr val="000000"/>
                </a:solidFill>
              </a:rPr>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solidFill>
                  <a:srgbClr val="000000"/>
                </a:solidFill>
              </a:rPr>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solidFill>
                  <a:srgbClr val="000000"/>
                </a:solidFill>
              </a:rPr>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solidFill>
                  <a:srgbClr val="000000"/>
                </a:solidFill>
              </a:rPr>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Tree>
    <p:extLst>
      <p:ext uri="{BB962C8B-B14F-4D97-AF65-F5344CB8AC3E}">
        <p14:creationId xmlns:p14="http://schemas.microsoft.com/office/powerpoint/2010/main" val="13883908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solidFill>
                  <a:srgbClr val="000000"/>
                </a:solidFill>
              </a:rPr>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Tree>
    <p:extLst>
      <p:ext uri="{BB962C8B-B14F-4D97-AF65-F5344CB8AC3E}">
        <p14:creationId xmlns:p14="http://schemas.microsoft.com/office/powerpoint/2010/main" val="21747710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solidFill>
                  <a:srgbClr val="000000"/>
                </a:solidFill>
              </a:rPr>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grpSp>
    </p:spTree>
    <p:extLst>
      <p:ext uri="{BB962C8B-B14F-4D97-AF65-F5344CB8AC3E}">
        <p14:creationId xmlns:p14="http://schemas.microsoft.com/office/powerpoint/2010/main" val="42537184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General Question</a:t>
            </a:r>
            <a:endParaRPr lang="en-US" dirty="0"/>
          </a:p>
        </p:txBody>
      </p:sp>
      <p:sp>
        <p:nvSpPr>
          <p:cNvPr id="3" name="Content Placeholder 2"/>
          <p:cNvSpPr>
            <a:spLocks noGrp="1"/>
          </p:cNvSpPr>
          <p:nvPr>
            <p:ph idx="1"/>
          </p:nvPr>
        </p:nvSpPr>
        <p:spPr/>
        <p:txBody>
          <a:bodyPr/>
          <a:lstStyle/>
          <a:p>
            <a:r>
              <a:rPr lang="en-US" dirty="0"/>
              <a:t>Test format: What types of questions should we expect? </a:t>
            </a:r>
          </a:p>
          <a:p>
            <a:pPr lvl="1"/>
            <a:r>
              <a:rPr lang="en-US" dirty="0" smtClean="0"/>
              <a:t>Short answer</a:t>
            </a:r>
          </a:p>
          <a:p>
            <a:pPr lvl="1"/>
            <a:r>
              <a:rPr lang="en-US" dirty="0" smtClean="0"/>
              <a:t>multiple </a:t>
            </a:r>
            <a:r>
              <a:rPr lang="en-US" dirty="0"/>
              <a:t>choice questions </a:t>
            </a:r>
            <a:endParaRPr lang="en-US" dirty="0" smtClean="0"/>
          </a:p>
          <a:p>
            <a:pPr lvl="1"/>
            <a:r>
              <a:rPr lang="en-US" dirty="0" smtClean="0"/>
              <a:t>Short </a:t>
            </a:r>
            <a:r>
              <a:rPr lang="en-US" dirty="0"/>
              <a:t>problems </a:t>
            </a:r>
            <a:endParaRPr lang="en-US" dirty="0" smtClean="0"/>
          </a:p>
          <a:p>
            <a:r>
              <a:rPr lang="en-US" dirty="0" smtClean="0"/>
              <a:t>How </a:t>
            </a:r>
            <a:r>
              <a:rPr lang="en-US" dirty="0"/>
              <a:t>far should we be able to extrapolate beyond what is in the notes?</a:t>
            </a:r>
          </a:p>
          <a:p>
            <a:pPr lvl="1"/>
            <a:r>
              <a:rPr lang="en-US" dirty="0"/>
              <a:t>You should understand the fundamental concepts and be able to talk about those concepts with your </a:t>
            </a:r>
            <a:r>
              <a:rPr lang="en-US" dirty="0" smtClean="0"/>
              <a:t>friends</a:t>
            </a:r>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solidFill>
                  <a:srgbClr val="000000"/>
                </a:solidFill>
              </a:rPr>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Tree>
    <p:extLst>
      <p:ext uri="{BB962C8B-B14F-4D97-AF65-F5344CB8AC3E}">
        <p14:creationId xmlns:p14="http://schemas.microsoft.com/office/powerpoint/2010/main" val="22915723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Tree>
    <p:extLst>
      <p:ext uri="{BB962C8B-B14F-4D97-AF65-F5344CB8AC3E}">
        <p14:creationId xmlns:p14="http://schemas.microsoft.com/office/powerpoint/2010/main" val="31416656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00" y="146496"/>
            <a:ext cx="6537367" cy="523220"/>
          </a:xfrm>
          <a:prstGeom prst="rect">
            <a:avLst/>
          </a:prstGeom>
          <a:noFill/>
        </p:spPr>
        <p:txBody>
          <a:bodyPr wrap="none" rtlCol="0">
            <a:spAutoFit/>
          </a:bodyPr>
          <a:lstStyle/>
          <a:p>
            <a:r>
              <a:rPr lang="en-US" dirty="0"/>
              <a:t>Where is this equipment in the new design?</a:t>
            </a:r>
          </a:p>
        </p:txBody>
      </p:sp>
    </p:spTree>
    <p:extLst>
      <p:ext uri="{BB962C8B-B14F-4D97-AF65-F5344CB8AC3E}">
        <p14:creationId xmlns:p14="http://schemas.microsoft.com/office/powerpoint/2010/main" val="18478563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66229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Chemical </a:t>
            </a:r>
            <a:r>
              <a:rPr lang="en-US"/>
              <a:t>Dose Controller</a:t>
            </a:r>
            <a:endParaRPr lang="en-US" dirty="0"/>
          </a:p>
        </p:txBody>
      </p:sp>
      <p:sp>
        <p:nvSpPr>
          <p:cNvPr id="3" name="Content Placeholder 2"/>
          <p:cNvSpPr>
            <a:spLocks noGrp="1"/>
          </p:cNvSpPr>
          <p:nvPr>
            <p:ph idx="1"/>
          </p:nvPr>
        </p:nvSpPr>
        <p:spPr>
          <a:xfrm>
            <a:off x="190500" y="1640015"/>
            <a:ext cx="7315200" cy="4114800"/>
          </a:xfrm>
        </p:spPr>
        <p:txBody>
          <a:bodyPr/>
          <a:lstStyle/>
          <a:p>
            <a:r>
              <a:rPr lang="en-US" dirty="0"/>
              <a:t>What is the purpose of CHT?</a:t>
            </a:r>
          </a:p>
          <a:p>
            <a:r>
              <a:rPr lang="en-US" dirty="0"/>
              <a:t>What is the purpose of the dosing tubes?</a:t>
            </a:r>
          </a:p>
          <a:p>
            <a:r>
              <a:rPr lang="en-US" dirty="0"/>
              <a:t>What is the design constraint for the maximum flow rate in the dosing tubes?</a:t>
            </a:r>
          </a:p>
          <a:p>
            <a:r>
              <a:rPr lang="en-US" dirty="0"/>
              <a:t>Why does the flow through the dose controller increase if the plant flow rate increases?</a:t>
            </a:r>
          </a:p>
        </p:txBody>
      </p:sp>
      <p:grpSp>
        <p:nvGrpSpPr>
          <p:cNvPr id="19" name="Group 18"/>
          <p:cNvGrpSpPr/>
          <p:nvPr/>
        </p:nvGrpSpPr>
        <p:grpSpPr>
          <a:xfrm>
            <a:off x="5768992" y="1480921"/>
            <a:ext cx="641936" cy="786542"/>
            <a:chOff x="5134005" y="1815158"/>
            <a:chExt cx="641936" cy="786542"/>
          </a:xfrm>
        </p:grpSpPr>
        <p:sp>
          <p:nvSpPr>
            <p:cNvPr id="6" name="AutoShape 10"/>
            <p:cNvSpPr>
              <a:spLocks noChangeArrowheads="1"/>
            </p:cNvSpPr>
            <p:nvPr/>
          </p:nvSpPr>
          <p:spPr bwMode="auto">
            <a:xfrm flipH="1">
              <a:off x="5136849" y="2364249"/>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7" name="Rectangle 11"/>
            <p:cNvSpPr>
              <a:spLocks noChangeArrowheads="1"/>
            </p:cNvSpPr>
            <p:nvPr/>
          </p:nvSpPr>
          <p:spPr bwMode="auto">
            <a:xfrm flipH="1">
              <a:off x="5134005" y="2313356"/>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8" name="AutoShape 12"/>
            <p:cNvSpPr>
              <a:spLocks noChangeArrowheads="1"/>
            </p:cNvSpPr>
            <p:nvPr/>
          </p:nvSpPr>
          <p:spPr bwMode="auto">
            <a:xfrm flipH="1">
              <a:off x="5136849" y="2022551"/>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9"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5364931" y="2029610"/>
              <a:ext cx="411010" cy="357798"/>
            </a:xfrm>
            <a:prstGeom prst="rect">
              <a:avLst/>
            </a:prstGeom>
            <a:noFill/>
            <a:ln w="9525">
              <a:noFill/>
              <a:miter lim="800000"/>
              <a:headEnd/>
              <a:tailEnd/>
            </a:ln>
          </p:spPr>
        </p:pic>
        <p:sp>
          <p:nvSpPr>
            <p:cNvPr id="10" name="Rectangle 14"/>
            <p:cNvSpPr>
              <a:spLocks noChangeArrowheads="1"/>
            </p:cNvSpPr>
            <p:nvPr/>
          </p:nvSpPr>
          <p:spPr bwMode="auto">
            <a:xfrm flipH="1">
              <a:off x="5352195" y="2277405"/>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1" name="AutoShape 15"/>
            <p:cNvSpPr>
              <a:spLocks noChangeArrowheads="1"/>
            </p:cNvSpPr>
            <p:nvPr/>
          </p:nvSpPr>
          <p:spPr bwMode="auto">
            <a:xfrm rot="5400000" flipH="1">
              <a:off x="5333664" y="2254266"/>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2" name="Group 16"/>
            <p:cNvGrpSpPr>
              <a:grpSpLocks/>
            </p:cNvGrpSpPr>
            <p:nvPr/>
          </p:nvGrpSpPr>
          <p:grpSpPr bwMode="auto">
            <a:xfrm flipH="1">
              <a:off x="5169319" y="1948791"/>
              <a:ext cx="453848" cy="85686"/>
              <a:chOff x="2282" y="276"/>
              <a:chExt cx="580" cy="111"/>
            </a:xfrm>
          </p:grpSpPr>
          <p:sp>
            <p:nvSpPr>
              <p:cNvPr id="1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5" name="AutoShape 19"/>
            <p:cNvSpPr>
              <a:spLocks noChangeArrowheads="1"/>
            </p:cNvSpPr>
            <p:nvPr/>
          </p:nvSpPr>
          <p:spPr bwMode="auto">
            <a:xfrm flipH="1" flipV="1">
              <a:off x="5176213" y="1996688"/>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16" name="Freeform 21"/>
            <p:cNvSpPr>
              <a:spLocks/>
            </p:cNvSpPr>
            <p:nvPr/>
          </p:nvSpPr>
          <p:spPr bwMode="auto">
            <a:xfrm flipH="1">
              <a:off x="5172608" y="1904023"/>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7" name="Rectangle 16"/>
            <p:cNvSpPr/>
            <p:nvPr/>
          </p:nvSpPr>
          <p:spPr bwMode="auto">
            <a:xfrm>
              <a:off x="5364976" y="1815158"/>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8" name="Picture 17" descr="DSC_0159"/>
          <p:cNvPicPr>
            <a:picLocks noGrp="1" noChangeAspect="1"/>
          </p:cNvPicPr>
          <p:nvPr isPhoto="1"/>
        </p:nvPicPr>
        <p:blipFill rotWithShape="1">
          <a:blip r:embed="rId7">
            <a:lum/>
            <a:extLst>
              <a:ext uri="{28A0092B-C50C-407E-A947-70E740481C1C}">
                <a14:useLocalDpi xmlns:a14="http://schemas.microsoft.com/office/drawing/2010/main" val="0"/>
              </a:ext>
            </a:extLst>
          </a:blip>
          <a:srcRect l="3750" t="43711" r="57708" b="15724"/>
          <a:stretch/>
        </p:blipFill>
        <p:spPr>
          <a:xfrm>
            <a:off x="7067550" y="1979119"/>
            <a:ext cx="1638300" cy="1142382"/>
          </a:xfrm>
          <a:prstGeom prst="rect">
            <a:avLst/>
          </a:prstGeom>
          <a:noFill/>
          <a:ln>
            <a:noFill/>
          </a:ln>
        </p:spPr>
      </p:pic>
      <p:pic>
        <p:nvPicPr>
          <p:cNvPr id="23" name="Picture 22">
            <a:extLst>
              <a:ext uri="{FF2B5EF4-FFF2-40B4-BE49-F238E27FC236}">
                <a16:creationId xmlns:a16="http://schemas.microsoft.com/office/drawing/2014/main" id="{A005EF22-EA69-41A8-95EE-AC928A2BD50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336375" y="5977934"/>
            <a:ext cx="1623384" cy="651466"/>
          </a:xfrm>
          <a:prstGeom prst="rect">
            <a:avLst/>
          </a:prstGeom>
        </p:spPr>
      </p:pic>
      <p:pic>
        <p:nvPicPr>
          <p:cNvPr id="24" name="Picture 23">
            <a:extLst>
              <a:ext uri="{FF2B5EF4-FFF2-40B4-BE49-F238E27FC236}">
                <a16:creationId xmlns:a16="http://schemas.microsoft.com/office/drawing/2014/main" id="{3B1D4D87-8870-4B21-AC6B-5EE84990812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477918" y="5071870"/>
            <a:ext cx="1544475" cy="596693"/>
          </a:xfrm>
          <a:prstGeom prst="rect">
            <a:avLst/>
          </a:prstGeom>
          <a:ln w="38100">
            <a:noFill/>
          </a:ln>
        </p:spPr>
      </p:pic>
      <p:pic>
        <p:nvPicPr>
          <p:cNvPr id="25" name="Picture 24">
            <a:extLst>
              <a:ext uri="{FF2B5EF4-FFF2-40B4-BE49-F238E27FC236}">
                <a16:creationId xmlns:a16="http://schemas.microsoft.com/office/drawing/2014/main" id="{FAA0B9DA-0111-4994-898C-8321FFC76E9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476107" y="3677776"/>
            <a:ext cx="2546286" cy="760381"/>
          </a:xfrm>
          <a:prstGeom prst="rect">
            <a:avLst/>
          </a:prstGeom>
        </p:spPr>
      </p:pic>
      <p:pic>
        <p:nvPicPr>
          <p:cNvPr id="27" name="Picture 26">
            <a:extLst>
              <a:ext uri="{FF2B5EF4-FFF2-40B4-BE49-F238E27FC236}">
                <a16:creationId xmlns:a16="http://schemas.microsoft.com/office/drawing/2014/main" id="{105C5BE4-7CCF-4B1E-9049-ABD0BEAF8D8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840789" y="4260516"/>
            <a:ext cx="2738286" cy="608000"/>
          </a:xfrm>
          <a:prstGeom prst="rect">
            <a:avLst/>
          </a:prstGeom>
        </p:spPr>
      </p:pic>
    </p:spTree>
    <p:extLst>
      <p:ext uri="{BB962C8B-B14F-4D97-AF65-F5344CB8AC3E}">
        <p14:creationId xmlns:p14="http://schemas.microsoft.com/office/powerpoint/2010/main" val="1204233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energy dissipation rate, velocity gradient</a:t>
            </a:r>
          </a:p>
        </p:txBody>
      </p:sp>
      <p:sp>
        <p:nvSpPr>
          <p:cNvPr id="7" name="TextBox 6"/>
          <p:cNvSpPr txBox="1"/>
          <p:nvPr/>
        </p:nvSpPr>
        <p:spPr>
          <a:xfrm>
            <a:off x="568411" y="5815914"/>
            <a:ext cx="8416198" cy="954107"/>
          </a:xfrm>
          <a:prstGeom prst="rect">
            <a:avLst/>
          </a:prstGeom>
          <a:noFill/>
        </p:spPr>
        <p:txBody>
          <a:bodyPr wrap="square" rtlCol="0">
            <a:spAutoFit/>
          </a:bodyPr>
          <a:lstStyle/>
          <a:p>
            <a:r>
              <a:rPr lang="en-US" dirty="0"/>
              <a:t>Use these equations to relate velocity gradient to velocity (and then to flow geometry)</a:t>
            </a:r>
          </a:p>
        </p:txBody>
      </p:sp>
      <p:pic>
        <p:nvPicPr>
          <p:cNvPr id="8" name="Picture 7">
            <a:extLst>
              <a:ext uri="{FF2B5EF4-FFF2-40B4-BE49-F238E27FC236}">
                <a16:creationId xmlns:a16="http://schemas.microsoft.com/office/drawing/2014/main" id="{F3CE956C-0AC3-4D06-BAB7-9BC749A230D0}"/>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22074" y="1703691"/>
            <a:ext cx="1746316" cy="915611"/>
          </a:xfrm>
          <a:prstGeom prst="rect">
            <a:avLst/>
          </a:prstGeom>
        </p:spPr>
      </p:pic>
      <p:pic>
        <p:nvPicPr>
          <p:cNvPr id="10" name="Picture 9">
            <a:extLst>
              <a:ext uri="{FF2B5EF4-FFF2-40B4-BE49-F238E27FC236}">
                <a16:creationId xmlns:a16="http://schemas.microsoft.com/office/drawing/2014/main" id="{AAC55670-4D20-44CF-BB59-499BCF13A02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724614" y="2951393"/>
            <a:ext cx="1303426" cy="842178"/>
          </a:xfrm>
          <a:prstGeom prst="rect">
            <a:avLst/>
          </a:prstGeom>
        </p:spPr>
      </p:pic>
      <p:pic>
        <p:nvPicPr>
          <p:cNvPr id="12" name="Picture 11">
            <a:extLst>
              <a:ext uri="{FF2B5EF4-FFF2-40B4-BE49-F238E27FC236}">
                <a16:creationId xmlns:a16="http://schemas.microsoft.com/office/drawing/2014/main" id="{30AB8107-5325-4AAB-886D-C3CC5A7425E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22074" y="4084694"/>
            <a:ext cx="1473239" cy="915611"/>
          </a:xfrm>
          <a:prstGeom prst="rect">
            <a:avLst/>
          </a:prstGeom>
        </p:spPr>
      </p:pic>
      <p:pic>
        <p:nvPicPr>
          <p:cNvPr id="14" name="Picture 13">
            <a:extLst>
              <a:ext uri="{FF2B5EF4-FFF2-40B4-BE49-F238E27FC236}">
                <a16:creationId xmlns:a16="http://schemas.microsoft.com/office/drawing/2014/main" id="{79E51182-095C-4417-8F30-4B3708DA6928}"/>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722074" y="5332396"/>
            <a:ext cx="1324079" cy="346509"/>
          </a:xfrm>
          <a:prstGeom prst="rect">
            <a:avLst/>
          </a:prstGeom>
        </p:spPr>
      </p:pic>
    </p:spTree>
    <p:extLst>
      <p:ext uri="{BB962C8B-B14F-4D97-AF65-F5344CB8AC3E}">
        <p14:creationId xmlns:p14="http://schemas.microsoft.com/office/powerpoint/2010/main" val="30512156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dissipation rate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5589882"/>
              </p:ext>
            </p:extLst>
          </p:nvPr>
        </p:nvGraphicFramePr>
        <p:xfrm>
          <a:off x="457200" y="1600200"/>
          <a:ext cx="8229600" cy="326136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272415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1771650">
                  <a:extLst>
                    <a:ext uri="{9D8B030D-6E8A-4147-A177-3AD203B41FA5}">
                      <a16:colId xmlns:a16="http://schemas.microsoft.com/office/drawing/2014/main" val="20003"/>
                    </a:ext>
                  </a:extLst>
                </a:gridCol>
              </a:tblGrid>
              <a:tr h="370840">
                <a:tc>
                  <a:txBody>
                    <a:bodyPr/>
                    <a:lstStyle/>
                    <a:p>
                      <a:pPr algn="ctr"/>
                      <a:r>
                        <a:rPr lang="en-US" sz="2800" dirty="0">
                          <a:latin typeface="Symbol" pitchFamily="18" charset="2"/>
                        </a:rPr>
                        <a:t>e</a:t>
                      </a:r>
                    </a:p>
                  </a:txBody>
                  <a:tcPr/>
                </a:tc>
                <a:tc>
                  <a:txBody>
                    <a:bodyPr/>
                    <a:lstStyle/>
                    <a:p>
                      <a:pPr algn="ctr"/>
                      <a:r>
                        <a:rPr lang="en-US" sz="2800" dirty="0"/>
                        <a:t>Equation source</a:t>
                      </a:r>
                    </a:p>
                  </a:txBody>
                  <a:tcPr/>
                </a:tc>
                <a:tc>
                  <a:txBody>
                    <a:bodyPr/>
                    <a:lstStyle/>
                    <a:p>
                      <a:pPr algn="ctr"/>
                      <a:r>
                        <a:rPr lang="en-US" sz="2800" dirty="0"/>
                        <a:t>Equation</a:t>
                      </a:r>
                    </a:p>
                  </a:txBody>
                  <a:tcPr/>
                </a:tc>
                <a:tc>
                  <a:txBody>
                    <a:bodyPr/>
                    <a:lstStyle/>
                    <a:p>
                      <a:pPr algn="ctr"/>
                      <a:r>
                        <a:rPr lang="en-US" sz="2800" baseline="0" dirty="0"/>
                        <a:t>scale</a:t>
                      </a:r>
                      <a:endParaRPr lang="en-US" sz="2800" dirty="0"/>
                    </a:p>
                  </a:txBody>
                  <a:tcPr/>
                </a:tc>
                <a:extLst>
                  <a:ext uri="{0D108BD9-81ED-4DB2-BD59-A6C34878D82A}">
                    <a16:rowId xmlns:a16="http://schemas.microsoft.com/office/drawing/2014/main" val="10000"/>
                  </a:ext>
                </a:extLst>
              </a:tr>
              <a:tr h="370840">
                <a:tc>
                  <a:txBody>
                    <a:bodyPr/>
                    <a:lstStyle/>
                    <a:p>
                      <a:r>
                        <a:rPr lang="en-US" sz="2800" dirty="0"/>
                        <a:t>Ave</a:t>
                      </a:r>
                    </a:p>
                  </a:txBody>
                  <a:tcPr/>
                </a:tc>
                <a:tc>
                  <a:txBody>
                    <a:bodyPr/>
                    <a:lstStyle/>
                    <a:p>
                      <a:r>
                        <a:rPr lang="en-US" sz="2800" dirty="0"/>
                        <a:t>Control volume</a:t>
                      </a:r>
                    </a:p>
                    <a:p>
                      <a:pPr marL="457200" indent="-457200">
                        <a:buFont typeface="Arial" pitchFamily="34" charset="0"/>
                        <a:buChar char="•"/>
                      </a:pPr>
                      <a:r>
                        <a:rPr lang="en-US" sz="2800" dirty="0"/>
                        <a:t>mass</a:t>
                      </a:r>
                    </a:p>
                    <a:p>
                      <a:pPr marL="457200" indent="-457200">
                        <a:buFont typeface="Arial" pitchFamily="34" charset="0"/>
                        <a:buChar char="•"/>
                      </a:pPr>
                      <a:r>
                        <a:rPr lang="en-US" sz="2800" dirty="0"/>
                        <a:t>momentum</a:t>
                      </a:r>
                    </a:p>
                    <a:p>
                      <a:pPr marL="457200" indent="-457200">
                        <a:buFont typeface="Arial" pitchFamily="34" charset="0"/>
                        <a:buChar char="•"/>
                      </a:pPr>
                      <a:r>
                        <a:rPr lang="en-US" sz="2800" dirty="0"/>
                        <a:t>energy</a:t>
                      </a:r>
                    </a:p>
                  </a:txBody>
                  <a:tcPr/>
                </a:tc>
                <a:tc>
                  <a:txBody>
                    <a:bodyPr/>
                    <a:lstStyle/>
                    <a:p>
                      <a:endParaRPr lang="en-US" sz="2800" dirty="0"/>
                    </a:p>
                  </a:txBody>
                  <a:tcPr/>
                </a:tc>
                <a:tc>
                  <a:txBody>
                    <a:bodyPr/>
                    <a:lstStyle/>
                    <a:p>
                      <a:r>
                        <a:rPr lang="en-US" sz="2800" dirty="0"/>
                        <a:t>time over which energy is dissipated</a:t>
                      </a:r>
                    </a:p>
                  </a:txBody>
                  <a:tcPr/>
                </a:tc>
                <a:extLst>
                  <a:ext uri="{0D108BD9-81ED-4DB2-BD59-A6C34878D82A}">
                    <a16:rowId xmlns:a16="http://schemas.microsoft.com/office/drawing/2014/main" val="10001"/>
                  </a:ext>
                </a:extLst>
              </a:tr>
              <a:tr h="370840">
                <a:tc>
                  <a:txBody>
                    <a:bodyPr/>
                    <a:lstStyle/>
                    <a:p>
                      <a:r>
                        <a:rPr lang="en-US" sz="2800" dirty="0"/>
                        <a:t>Max</a:t>
                      </a:r>
                    </a:p>
                  </a:txBody>
                  <a:tcPr/>
                </a:tc>
                <a:tc>
                  <a:txBody>
                    <a:bodyPr/>
                    <a:lstStyle/>
                    <a:p>
                      <a:r>
                        <a:rPr lang="en-US" sz="2800" dirty="0"/>
                        <a:t>Dimensional analysis</a:t>
                      </a:r>
                    </a:p>
                  </a:txBody>
                  <a:tcPr/>
                </a:tc>
                <a:tc>
                  <a:txBody>
                    <a:bodyPr/>
                    <a:lstStyle/>
                    <a:p>
                      <a:endParaRPr lang="en-US" sz="2800" dirty="0"/>
                    </a:p>
                  </a:txBody>
                  <a:tcPr/>
                </a:tc>
                <a:tc>
                  <a:txBody>
                    <a:bodyPr/>
                    <a:lstStyle/>
                    <a:p>
                      <a:r>
                        <a:rPr lang="en-US" sz="2800" dirty="0"/>
                        <a:t>Flow dimension</a:t>
                      </a:r>
                    </a:p>
                  </a:txBody>
                  <a:tcPr/>
                </a:tc>
                <a:extLst>
                  <a:ext uri="{0D108BD9-81ED-4DB2-BD59-A6C34878D82A}">
                    <a16:rowId xmlns:a16="http://schemas.microsoft.com/office/drawing/2014/main" val="10002"/>
                  </a:ext>
                </a:extLst>
              </a:tr>
            </a:tbl>
          </a:graphicData>
        </a:graphic>
      </p:graphicFrame>
      <p:cxnSp>
        <p:nvCxnSpPr>
          <p:cNvPr id="7" name="Straight Arrow Connector 6"/>
          <p:cNvCxnSpPr/>
          <p:nvPr/>
        </p:nvCxnSpPr>
        <p:spPr bwMode="auto">
          <a:xfrm flipH="1">
            <a:off x="6241774" y="2415175"/>
            <a:ext cx="795130" cy="6560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9" name="Straight Arrow Connector 8"/>
          <p:cNvCxnSpPr/>
          <p:nvPr/>
        </p:nvCxnSpPr>
        <p:spPr bwMode="auto">
          <a:xfrm flipH="1" flipV="1">
            <a:off x="6042991" y="4591878"/>
            <a:ext cx="953777" cy="69574"/>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8" name="Picture 7">
            <a:extLst>
              <a:ext uri="{FF2B5EF4-FFF2-40B4-BE49-F238E27FC236}">
                <a16:creationId xmlns:a16="http://schemas.microsoft.com/office/drawing/2014/main" id="{D914B0A6-7934-4437-A93F-C6373958447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754725" y="2535877"/>
            <a:ext cx="1409524" cy="595809"/>
          </a:xfrm>
          <a:prstGeom prst="rect">
            <a:avLst/>
          </a:prstGeom>
        </p:spPr>
      </p:pic>
      <p:pic>
        <p:nvPicPr>
          <p:cNvPr id="11" name="Picture 10">
            <a:extLst>
              <a:ext uri="{FF2B5EF4-FFF2-40B4-BE49-F238E27FC236}">
                <a16:creationId xmlns:a16="http://schemas.microsoft.com/office/drawing/2014/main" id="{D9B4D7F9-A4FD-4D37-ACD1-0CABD0E598C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2000" y="4070214"/>
            <a:ext cx="1632000" cy="591238"/>
          </a:xfrm>
          <a:prstGeom prst="rect">
            <a:avLst/>
          </a:prstGeom>
        </p:spPr>
      </p:pic>
    </p:spTree>
    <p:extLst>
      <p:ext uri="{BB962C8B-B14F-4D97-AF65-F5344CB8AC3E}">
        <p14:creationId xmlns:p14="http://schemas.microsoft.com/office/powerpoint/2010/main" val="15130972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Energy Dissipation Rate</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617258911"/>
                  </p:ext>
                </p:extLst>
              </p:nvPr>
            </p:nvGraphicFramePr>
            <p:xfrm>
              <a:off x="538682" y="1600200"/>
              <a:ext cx="6605068" cy="3779520"/>
            </p:xfrm>
            <a:graphic>
              <a:graphicData uri="http://schemas.openxmlformats.org/drawingml/2006/table">
                <a:tbl>
                  <a:tblPr firstRow="1" bandRow="1">
                    <a:tableStyleId>{5C22544A-7EE6-4342-B048-85BDC9FD1C3A}</a:tableStyleId>
                  </a:tblPr>
                  <a:tblGrid>
                    <a:gridCol w="1785418">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2019300">
                      <a:extLst>
                        <a:ext uri="{9D8B030D-6E8A-4147-A177-3AD203B41FA5}">
                          <a16:colId xmlns:a16="http://schemas.microsoft.com/office/drawing/2014/main" val="20003"/>
                        </a:ext>
                      </a:extLst>
                    </a:gridCol>
                  </a:tblGrid>
                  <a:tr h="370840">
                    <a:tc>
                      <a:txBody>
                        <a:bodyPr/>
                        <a:lstStyle/>
                        <a:p>
                          <a:pPr algn="ctr"/>
                          <a:r>
                            <a:rPr lang="en-US" sz="2800" dirty="0"/>
                            <a:t>Type of expansion</a:t>
                          </a:r>
                        </a:p>
                      </a:txBody>
                      <a:tcPr/>
                    </a:tc>
                    <a:tc>
                      <a:txBody>
                        <a:bodyPr/>
                        <a:lstStyle/>
                        <a:p>
                          <a:pPr algn="ctr"/>
                          <a:r>
                            <a:rPr lang="en-US" sz="2800" dirty="0"/>
                            <a:t>Context</a:t>
                          </a:r>
                        </a:p>
                      </a:txBody>
                      <a:tcPr/>
                    </a:tc>
                    <a:tc>
                      <a:txBody>
                        <a:bodyPr/>
                        <a:lstStyle/>
                        <a:p>
                          <a:pPr algn="ctr"/>
                          <a14:m>
                            <m:oMathPara xmlns:m="http://schemas.openxmlformats.org/officeDocument/2006/math">
                              <m:oMathParaPr>
                                <m:jc m:val="centerGroup"/>
                              </m:oMathParaPr>
                              <m:oMath xmlns:m="http://schemas.openxmlformats.org/officeDocument/2006/math">
                                <m:r>
                                  <a:rPr lang="en-US" sz="2800" b="1" i="1" kern="1200" smtClean="0">
                                    <a:solidFill>
                                      <a:schemeClr val="lt1"/>
                                    </a:solidFill>
                                    <a:latin typeface="Cambria Math"/>
                                    <a:ea typeface="+mn-ea"/>
                                    <a:cs typeface="+mn-cs"/>
                                  </a:rPr>
                                  <m:t>𝛱</m:t>
                                </m:r>
                              </m:oMath>
                            </m:oMathPara>
                          </a14:m>
                          <a:endParaRPr lang="en-US" sz="2800" dirty="0"/>
                        </a:p>
                      </a:txBody>
                      <a:tcPr/>
                    </a:tc>
                    <a:tc>
                      <a:txBody>
                        <a:bodyPr/>
                        <a:lstStyle/>
                        <a:p>
                          <a:pPr algn="ctr"/>
                          <a:r>
                            <a:rPr lang="en-US" sz="2800" dirty="0"/>
                            <a:t>Equation</a:t>
                          </a:r>
                        </a:p>
                      </a:txBody>
                      <a:tcPr/>
                    </a:tc>
                    <a:extLst>
                      <a:ext uri="{0D108BD9-81ED-4DB2-BD59-A6C34878D82A}">
                        <a16:rowId xmlns:a16="http://schemas.microsoft.com/office/drawing/2014/main" val="10000"/>
                      </a:ext>
                    </a:extLst>
                  </a:tr>
                  <a:tr h="370840">
                    <a:tc>
                      <a:txBody>
                        <a:bodyPr/>
                        <a:lstStyle/>
                        <a:p>
                          <a:r>
                            <a:rPr lang="en-US" sz="2800" dirty="0"/>
                            <a:t>Round jet</a:t>
                          </a:r>
                        </a:p>
                        <a:p>
                          <a:endParaRPr lang="en-US" sz="2800" dirty="0"/>
                        </a:p>
                      </a:txBody>
                      <a:tcPr/>
                    </a:tc>
                    <a:tc>
                      <a:txBody>
                        <a:bodyPr/>
                        <a:lstStyle/>
                        <a:p>
                          <a:endParaRPr lang="en-US" sz="2800" dirty="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10001"/>
                      </a:ext>
                    </a:extLst>
                  </a:tr>
                  <a:tr h="370840">
                    <a:tc>
                      <a:txBody>
                        <a:bodyPr/>
                        <a:lstStyle/>
                        <a:p>
                          <a:r>
                            <a:rPr lang="en-US" sz="2800" dirty="0"/>
                            <a:t>Plane jet</a:t>
                          </a:r>
                        </a:p>
                        <a:p>
                          <a:endParaRPr lang="en-US" sz="2800" dirty="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10002"/>
                      </a:ext>
                    </a:extLst>
                  </a:tr>
                  <a:tr h="370840">
                    <a:tc>
                      <a:txBody>
                        <a:bodyPr/>
                        <a:lstStyle/>
                        <a:p>
                          <a:r>
                            <a:rPr lang="en-US" sz="2800" dirty="0"/>
                            <a:t>Plate</a:t>
                          </a:r>
                        </a:p>
                        <a:p>
                          <a:endParaRPr lang="en-US" sz="2800" dirty="0"/>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10003"/>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617258911"/>
                  </p:ext>
                </p:extLst>
              </p:nvPr>
            </p:nvGraphicFramePr>
            <p:xfrm>
              <a:off x="538682" y="1600200"/>
              <a:ext cx="6605068" cy="3779520"/>
            </p:xfrm>
            <a:graphic>
              <a:graphicData uri="http://schemas.openxmlformats.org/drawingml/2006/table">
                <a:tbl>
                  <a:tblPr firstRow="1" bandRow="1">
                    <a:tableStyleId>{5C22544A-7EE6-4342-B048-85BDC9FD1C3A}</a:tableStyleId>
                  </a:tblPr>
                  <a:tblGrid>
                    <a:gridCol w="1785418"/>
                    <a:gridCol w="1714500"/>
                    <a:gridCol w="1085850"/>
                    <a:gridCol w="2019300"/>
                  </a:tblGrid>
                  <a:tr h="944880">
                    <a:tc>
                      <a:txBody>
                        <a:bodyPr/>
                        <a:lstStyle/>
                        <a:p>
                          <a:pPr algn="ctr"/>
                          <a:r>
                            <a:rPr lang="en-US" sz="2800" dirty="0" smtClean="0"/>
                            <a:t>Type of expansion</a:t>
                          </a:r>
                          <a:endParaRPr lang="en-US" sz="2800" dirty="0"/>
                        </a:p>
                      </a:txBody>
                      <a:tcPr/>
                    </a:tc>
                    <a:tc>
                      <a:txBody>
                        <a:bodyPr/>
                        <a:lstStyle/>
                        <a:p>
                          <a:pPr algn="ctr"/>
                          <a:r>
                            <a:rPr lang="en-US" sz="2800" dirty="0" smtClean="0"/>
                            <a:t>Context</a:t>
                          </a:r>
                          <a:endParaRPr lang="en-US" sz="2800" dirty="0"/>
                        </a:p>
                      </a:txBody>
                      <a:tcPr/>
                    </a:tc>
                    <a:tc>
                      <a:txBody>
                        <a:bodyPr/>
                        <a:lstStyle/>
                        <a:p>
                          <a:endParaRPr lang="en-US"/>
                        </a:p>
                      </a:txBody>
                      <a:tcPr>
                        <a:blipFill rotWithShape="1">
                          <a:blip r:embed="rId6"/>
                          <a:stretch>
                            <a:fillRect l="-320670" t="-5806" r="-184916" b="-300000"/>
                          </a:stretch>
                        </a:blipFill>
                      </a:tcPr>
                    </a:tc>
                    <a:tc>
                      <a:txBody>
                        <a:bodyPr/>
                        <a:lstStyle/>
                        <a:p>
                          <a:pPr algn="ctr"/>
                          <a:r>
                            <a:rPr lang="en-US" sz="2800" dirty="0" smtClean="0"/>
                            <a:t>Equation</a:t>
                          </a:r>
                          <a:endParaRPr lang="en-US" sz="2800" dirty="0"/>
                        </a:p>
                      </a:txBody>
                      <a:tcPr/>
                    </a:tc>
                  </a:tr>
                  <a:tr h="944880">
                    <a:tc>
                      <a:txBody>
                        <a:bodyPr/>
                        <a:lstStyle/>
                        <a:p>
                          <a:r>
                            <a:rPr lang="en-US" sz="2800" dirty="0" smtClean="0"/>
                            <a:t>Round jet</a:t>
                          </a:r>
                        </a:p>
                        <a:p>
                          <a:endParaRPr lang="en-US" sz="2800" dirty="0"/>
                        </a:p>
                      </a:txBody>
                      <a:tcPr/>
                    </a:tc>
                    <a:tc>
                      <a:txBody>
                        <a:bodyPr/>
                        <a:lstStyle/>
                        <a:p>
                          <a:endParaRPr lang="en-US" sz="2800" dirty="0"/>
                        </a:p>
                      </a:txBody>
                      <a:tcPr/>
                    </a:tc>
                    <a:tc>
                      <a:txBody>
                        <a:bodyPr/>
                        <a:lstStyle/>
                        <a:p>
                          <a:endParaRPr lang="en-US" sz="2800"/>
                        </a:p>
                      </a:txBody>
                      <a:tcPr/>
                    </a:tc>
                    <a:tc>
                      <a:txBody>
                        <a:bodyPr/>
                        <a:lstStyle/>
                        <a:p>
                          <a:endParaRPr lang="en-US" sz="2800"/>
                        </a:p>
                      </a:txBody>
                      <a:tcPr/>
                    </a:tc>
                  </a:tr>
                  <a:tr h="944880">
                    <a:tc>
                      <a:txBody>
                        <a:bodyPr/>
                        <a:lstStyle/>
                        <a:p>
                          <a:r>
                            <a:rPr lang="en-US" sz="2800" dirty="0" smtClean="0"/>
                            <a:t>Plane jet</a:t>
                          </a:r>
                        </a:p>
                        <a:p>
                          <a:endParaRPr lang="en-US" sz="2800" dirty="0"/>
                        </a:p>
                      </a:txBody>
                      <a:tcPr/>
                    </a:tc>
                    <a:tc>
                      <a:txBody>
                        <a:bodyPr/>
                        <a:lstStyle/>
                        <a:p>
                          <a:endParaRPr lang="en-US" sz="2800"/>
                        </a:p>
                      </a:txBody>
                      <a:tcPr/>
                    </a:tc>
                    <a:tc>
                      <a:txBody>
                        <a:bodyPr/>
                        <a:lstStyle/>
                        <a:p>
                          <a:endParaRPr lang="en-US" sz="2800"/>
                        </a:p>
                      </a:txBody>
                      <a:tcPr/>
                    </a:tc>
                    <a:tc>
                      <a:txBody>
                        <a:bodyPr/>
                        <a:lstStyle/>
                        <a:p>
                          <a:endParaRPr lang="en-US" sz="2800"/>
                        </a:p>
                      </a:txBody>
                      <a:tcPr/>
                    </a:tc>
                  </a:tr>
                  <a:tr h="944880">
                    <a:tc>
                      <a:txBody>
                        <a:bodyPr/>
                        <a:lstStyle/>
                        <a:p>
                          <a:r>
                            <a:rPr lang="en-US" sz="2800" dirty="0" smtClean="0"/>
                            <a:t>Plate</a:t>
                          </a:r>
                        </a:p>
                        <a:p>
                          <a:endParaRPr lang="en-US" sz="2800" dirty="0"/>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tr>
                </a:tbl>
              </a:graphicData>
            </a:graphic>
          </p:graphicFrame>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240934068"/>
              </p:ext>
            </p:extLst>
          </p:nvPr>
        </p:nvGraphicFramePr>
        <p:xfrm>
          <a:off x="6646441" y="6263603"/>
          <a:ext cx="273895" cy="248995"/>
        </p:xfrm>
        <a:graphic>
          <a:graphicData uri="http://schemas.openxmlformats.org/presentationml/2006/ole">
            <mc:AlternateContent xmlns:mc="http://schemas.openxmlformats.org/markup-compatibility/2006">
              <mc:Choice xmlns:v="urn:schemas-microsoft-com:vml" Requires="v">
                <p:oleObj spid="_x0000_s1737818" name="Equation" r:id="rId7" imgW="279360" imgH="253800" progId="Equation.DSMT4">
                  <p:embed/>
                </p:oleObj>
              </mc:Choice>
              <mc:Fallback>
                <p:oleObj name="Equation" r:id="rId7" imgW="279360" imgH="253800" progId="Equation.DSMT4">
                  <p:embed/>
                  <p:pic>
                    <p:nvPicPr>
                      <p:cNvPr id="0" name="Object 4"/>
                      <p:cNvPicPr>
                        <a:picLocks noChangeAspect="1" noChangeArrowheads="1"/>
                      </p:cNvPicPr>
                      <p:nvPr/>
                    </p:nvPicPr>
                    <p:blipFill>
                      <a:blip r:embed="rId8"/>
                      <a:srcRect/>
                      <a:stretch>
                        <a:fillRect/>
                      </a:stretch>
                    </p:blipFill>
                    <p:spPr bwMode="auto">
                      <a:xfrm>
                        <a:off x="6646441" y="6263603"/>
                        <a:ext cx="273895" cy="2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2321683" y="2689830"/>
            <a:ext cx="1655017" cy="523220"/>
          </a:xfrm>
          <a:prstGeom prst="rect">
            <a:avLst/>
          </a:prstGeom>
          <a:noFill/>
        </p:spPr>
        <p:txBody>
          <a:bodyPr wrap="none" rtlCol="0">
            <a:spAutoFit/>
          </a:bodyPr>
          <a:lstStyle/>
          <a:p>
            <a:r>
              <a:rPr lang="en-US" dirty="0"/>
              <a:t>Rapid mix</a:t>
            </a:r>
          </a:p>
        </p:txBody>
      </p:sp>
      <p:sp>
        <p:nvSpPr>
          <p:cNvPr id="7" name="TextBox 6"/>
          <p:cNvSpPr txBox="1"/>
          <p:nvPr/>
        </p:nvSpPr>
        <p:spPr>
          <a:xfrm>
            <a:off x="2320796" y="3465790"/>
            <a:ext cx="1923489" cy="954107"/>
          </a:xfrm>
          <a:prstGeom prst="rect">
            <a:avLst/>
          </a:prstGeom>
          <a:noFill/>
        </p:spPr>
        <p:txBody>
          <a:bodyPr wrap="square" rtlCol="0">
            <a:spAutoFit/>
          </a:bodyPr>
          <a:lstStyle/>
          <a:p>
            <a:r>
              <a:rPr lang="en-US" dirty="0"/>
              <a:t>Hydraulic flocculator</a:t>
            </a:r>
          </a:p>
        </p:txBody>
      </p:sp>
      <p:sp>
        <p:nvSpPr>
          <p:cNvPr id="8" name="TextBox 7"/>
          <p:cNvSpPr txBox="1"/>
          <p:nvPr/>
        </p:nvSpPr>
        <p:spPr>
          <a:xfrm>
            <a:off x="2282695" y="4427664"/>
            <a:ext cx="1923489" cy="954107"/>
          </a:xfrm>
          <a:prstGeom prst="rect">
            <a:avLst/>
          </a:prstGeom>
          <a:noFill/>
        </p:spPr>
        <p:txBody>
          <a:bodyPr wrap="square" rtlCol="0">
            <a:spAutoFit/>
          </a:bodyPr>
          <a:lstStyle/>
          <a:p>
            <a:r>
              <a:rPr lang="en-US" dirty="0"/>
              <a:t>Mechanical flocculator</a:t>
            </a:r>
          </a:p>
        </p:txBody>
      </p:sp>
      <p:pic>
        <p:nvPicPr>
          <p:cNvPr id="13" name="Picture 343"/>
          <p:cNvPicPr>
            <a:picLocks noChangeArrowheads="1"/>
          </p:cNvPicPr>
          <p:nvPr/>
        </p:nvPicPr>
        <p:blipFill rotWithShape="1">
          <a:blip r:embed="rId9" cstate="screen"/>
          <a:srcRect b="58820"/>
          <a:stretch/>
        </p:blipFill>
        <p:spPr bwMode="auto">
          <a:xfrm rot="16200000">
            <a:off x="8040793" y="3045772"/>
            <a:ext cx="325581" cy="1924537"/>
          </a:xfrm>
          <a:prstGeom prst="rect">
            <a:avLst/>
          </a:prstGeom>
          <a:noFill/>
          <a:ln w="0">
            <a:noFill/>
            <a:miter lim="800000"/>
            <a:headEnd/>
            <a:tailEnd/>
          </a:ln>
        </p:spPr>
      </p:pic>
      <p:pic>
        <p:nvPicPr>
          <p:cNvPr id="14"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9746" t="31362" r="27783" b="44387"/>
          <a:stretch/>
        </p:blipFill>
        <p:spPr bwMode="auto">
          <a:xfrm>
            <a:off x="7185236" y="4504960"/>
            <a:ext cx="2036696" cy="772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11"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691892" y="2026522"/>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4244285" y="4714742"/>
            <a:ext cx="633507" cy="400110"/>
          </a:xfrm>
          <a:prstGeom prst="rect">
            <a:avLst/>
          </a:prstGeom>
        </p:spPr>
        <p:txBody>
          <a:bodyPr wrap="none">
            <a:spAutoFit/>
          </a:bodyPr>
          <a:lstStyle/>
          <a:p>
            <a:r>
              <a:rPr lang="en-US" sz="2000" dirty="0"/>
              <a:t>0.34</a:t>
            </a:r>
          </a:p>
        </p:txBody>
      </p:sp>
      <p:sp>
        <p:nvSpPr>
          <p:cNvPr id="18" name="Rectangle 17"/>
          <p:cNvSpPr/>
          <p:nvPr/>
        </p:nvSpPr>
        <p:spPr>
          <a:xfrm>
            <a:off x="4206184" y="3780113"/>
            <a:ext cx="761747" cy="400110"/>
          </a:xfrm>
          <a:prstGeom prst="rect">
            <a:avLst/>
          </a:prstGeom>
        </p:spPr>
        <p:txBody>
          <a:bodyPr wrap="none">
            <a:spAutoFit/>
          </a:bodyPr>
          <a:lstStyle/>
          <a:p>
            <a:r>
              <a:rPr lang="en-US" sz="2000" dirty="0"/>
              <a:t>0.225</a:t>
            </a:r>
          </a:p>
        </p:txBody>
      </p:sp>
      <p:sp>
        <p:nvSpPr>
          <p:cNvPr id="19" name="Rectangle 18"/>
          <p:cNvSpPr/>
          <p:nvPr/>
        </p:nvSpPr>
        <p:spPr>
          <a:xfrm>
            <a:off x="4180164" y="2812940"/>
            <a:ext cx="505267" cy="400110"/>
          </a:xfrm>
          <a:prstGeom prst="rect">
            <a:avLst/>
          </a:prstGeom>
        </p:spPr>
        <p:txBody>
          <a:bodyPr wrap="none">
            <a:spAutoFit/>
          </a:bodyPr>
          <a:lstStyle/>
          <a:p>
            <a:r>
              <a:rPr lang="en-US" sz="2000" dirty="0"/>
              <a:t>0.5</a:t>
            </a:r>
          </a:p>
        </p:txBody>
      </p:sp>
      <p:pic>
        <p:nvPicPr>
          <p:cNvPr id="11" name="Picture 10">
            <a:extLst>
              <a:ext uri="{FF2B5EF4-FFF2-40B4-BE49-F238E27FC236}">
                <a16:creationId xmlns:a16="http://schemas.microsoft.com/office/drawing/2014/main" id="{783B6BFF-17BE-4372-80D7-6255691E4E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02287" y="2778502"/>
            <a:ext cx="1775914" cy="400111"/>
          </a:xfrm>
          <a:prstGeom prst="rect">
            <a:avLst/>
          </a:prstGeom>
        </p:spPr>
      </p:pic>
      <p:pic>
        <p:nvPicPr>
          <p:cNvPr id="15" name="Picture 14">
            <a:extLst>
              <a:ext uri="{FF2B5EF4-FFF2-40B4-BE49-F238E27FC236}">
                <a16:creationId xmlns:a16="http://schemas.microsoft.com/office/drawing/2014/main" id="{50627DCB-54F4-43BC-B416-3CF9130293BB}"/>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218677" y="3742787"/>
            <a:ext cx="1743134" cy="400111"/>
          </a:xfrm>
          <a:prstGeom prst="rect">
            <a:avLst/>
          </a:prstGeom>
        </p:spPr>
      </p:pic>
      <p:pic>
        <p:nvPicPr>
          <p:cNvPr id="26" name="Picture 25">
            <a:extLst>
              <a:ext uri="{FF2B5EF4-FFF2-40B4-BE49-F238E27FC236}">
                <a16:creationId xmlns:a16="http://schemas.microsoft.com/office/drawing/2014/main" id="{96E4F75D-B7E7-4357-92CA-55A4F7899762}"/>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501893" y="4561735"/>
            <a:ext cx="1359412" cy="399147"/>
          </a:xfrm>
          <a:prstGeom prst="rect">
            <a:avLst/>
          </a:prstGeom>
        </p:spPr>
      </p:pic>
    </p:spTree>
    <p:extLst>
      <p:ext uri="{BB962C8B-B14F-4D97-AF65-F5344CB8AC3E}">
        <p14:creationId xmlns:p14="http://schemas.microsoft.com/office/powerpoint/2010/main" val="3550727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and Energy</a:t>
            </a:r>
          </a:p>
        </p:txBody>
      </p:sp>
      <p:sp>
        <p:nvSpPr>
          <p:cNvPr id="3" name="Content Placeholder 2"/>
          <p:cNvSpPr>
            <a:spLocks noGrp="1"/>
          </p:cNvSpPr>
          <p:nvPr>
            <p:ph idx="1"/>
          </p:nvPr>
        </p:nvSpPr>
        <p:spPr/>
        <p:txBody>
          <a:bodyPr/>
          <a:lstStyle/>
          <a:p>
            <a:r>
              <a:rPr lang="en-US" dirty="0"/>
              <a:t>Energy: Joule = Newton*meter</a:t>
            </a:r>
          </a:p>
          <a:p>
            <a:r>
              <a:rPr lang="en-US" dirty="0"/>
              <a:t>Power: Watt = Joule/s</a:t>
            </a:r>
          </a:p>
          <a:p>
            <a:r>
              <a:rPr lang="en-US" dirty="0"/>
              <a:t>Water elevation change in an AguaClara plant is about 2 m. How much energy are we using per kg of water?</a:t>
            </a:r>
          </a:p>
          <a:p>
            <a:r>
              <a:rPr lang="en-US" dirty="0"/>
              <a:t>If the flow rate is 100 L/s, what is the equivalent power?</a:t>
            </a:r>
          </a:p>
          <a:p>
            <a:endParaRPr lang="en-US" dirty="0"/>
          </a:p>
          <a:p>
            <a:r>
              <a:rPr lang="en-US" dirty="0"/>
              <a:t>Desalination = 1 km, distillation = 250 km</a:t>
            </a:r>
          </a:p>
        </p:txBody>
      </p:sp>
      <p:sp>
        <p:nvSpPr>
          <p:cNvPr id="4" name="Rectangle 3"/>
          <p:cNvSpPr/>
          <p:nvPr/>
        </p:nvSpPr>
        <p:spPr>
          <a:xfrm>
            <a:off x="4785185" y="3849410"/>
            <a:ext cx="4187365" cy="523220"/>
          </a:xfrm>
          <a:prstGeom prst="rect">
            <a:avLst/>
          </a:prstGeom>
        </p:spPr>
        <p:txBody>
          <a:bodyPr wrap="none">
            <a:spAutoFit/>
          </a:bodyPr>
          <a:lstStyle/>
          <a:p>
            <a:r>
              <a:rPr lang="en-US" dirty="0"/>
              <a:t>2m*g = 19.6 (m/s)^2 = J/kg</a:t>
            </a:r>
          </a:p>
        </p:txBody>
      </p:sp>
      <p:pic>
        <p:nvPicPr>
          <p:cNvPr id="7" name="Picture 6">
            <a:extLst>
              <a:ext uri="{FF2B5EF4-FFF2-40B4-BE49-F238E27FC236}">
                <a16:creationId xmlns:a16="http://schemas.microsoft.com/office/drawing/2014/main" id="{1AD56920-F95E-4F79-9186-05E943E1F3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636762" y="5366085"/>
            <a:ext cx="3870476" cy="608000"/>
          </a:xfrm>
          <a:prstGeom prst="rect">
            <a:avLst/>
          </a:prstGeom>
        </p:spPr>
      </p:pic>
    </p:spTree>
    <p:extLst>
      <p:ext uri="{BB962C8B-B14F-4D97-AF65-F5344CB8AC3E}">
        <p14:creationId xmlns:p14="http://schemas.microsoft.com/office/powerpoint/2010/main" val="2819574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all of the parameters in the Floc Model</a:t>
            </a:r>
          </a:p>
        </p:txBody>
      </p:sp>
      <p:pic>
        <p:nvPicPr>
          <p:cNvPr id="11" name="Picture 10">
            <a:extLst>
              <a:ext uri="{FF2B5EF4-FFF2-40B4-BE49-F238E27FC236}">
                <a16:creationId xmlns:a16="http://schemas.microsoft.com/office/drawing/2014/main" id="{8F4E58F6-8490-4DCD-892F-7F7938132D9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528011" y="2124043"/>
            <a:ext cx="3744000" cy="758857"/>
          </a:xfrm>
          <a:prstGeom prst="rect">
            <a:avLst/>
          </a:prstGeom>
        </p:spPr>
      </p:pic>
      <p:pic>
        <p:nvPicPr>
          <p:cNvPr id="12" name="Picture 11">
            <a:extLst>
              <a:ext uri="{FF2B5EF4-FFF2-40B4-BE49-F238E27FC236}">
                <a16:creationId xmlns:a16="http://schemas.microsoft.com/office/drawing/2014/main" id="{0C0275BC-F388-4071-B03D-8FEBB22F2F1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940840" y="3975100"/>
            <a:ext cx="950166" cy="757769"/>
          </a:xfrm>
          <a:prstGeom prst="rect">
            <a:avLst/>
          </a:prstGeom>
        </p:spPr>
      </p:pic>
      <p:pic>
        <p:nvPicPr>
          <p:cNvPr id="13" name="Picture 12">
            <a:extLst>
              <a:ext uri="{FF2B5EF4-FFF2-40B4-BE49-F238E27FC236}">
                <a16:creationId xmlns:a16="http://schemas.microsoft.com/office/drawing/2014/main" id="{A358FD4B-8603-4186-9E10-6FCF960B757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47" y="2285567"/>
            <a:ext cx="1548190" cy="597333"/>
          </a:xfrm>
          <a:prstGeom prst="rect">
            <a:avLst/>
          </a:prstGeom>
        </p:spPr>
      </p:pic>
      <p:pic>
        <p:nvPicPr>
          <p:cNvPr id="16" name="Picture 15">
            <a:extLst>
              <a:ext uri="{FF2B5EF4-FFF2-40B4-BE49-F238E27FC236}">
                <a16:creationId xmlns:a16="http://schemas.microsoft.com/office/drawing/2014/main" id="{88B55810-93D8-4A57-AD80-92AAF4E63A6A}"/>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955351" y="4082202"/>
            <a:ext cx="1953524" cy="650667"/>
          </a:xfrm>
          <a:prstGeom prst="rect">
            <a:avLst/>
          </a:prstGeom>
        </p:spPr>
      </p:pic>
      <p:pic>
        <p:nvPicPr>
          <p:cNvPr id="19" name="Picture 18">
            <a:extLst>
              <a:ext uri="{FF2B5EF4-FFF2-40B4-BE49-F238E27FC236}">
                <a16:creationId xmlns:a16="http://schemas.microsoft.com/office/drawing/2014/main" id="{94E8DCFA-7146-475B-A8F5-9365D8018ED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955351" y="5478828"/>
            <a:ext cx="1590857" cy="629334"/>
          </a:xfrm>
          <a:prstGeom prst="rect">
            <a:avLst/>
          </a:prstGeom>
        </p:spPr>
      </p:pic>
    </p:spTree>
    <p:extLst>
      <p:ext uri="{BB962C8B-B14F-4D97-AF65-F5344CB8AC3E}">
        <p14:creationId xmlns:p14="http://schemas.microsoft.com/office/powerpoint/2010/main" val="37857459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Flocculation Musings</a:t>
            </a:r>
            <a:endParaRPr lang="en-US" dirty="0"/>
          </a:p>
        </p:txBody>
      </p:sp>
      <p:sp>
        <p:nvSpPr>
          <p:cNvPr id="3" name="Content Placeholder 2"/>
          <p:cNvSpPr>
            <a:spLocks noGrp="1"/>
          </p:cNvSpPr>
          <p:nvPr>
            <p:ph idx="1"/>
          </p:nvPr>
        </p:nvSpPr>
        <p:spPr/>
        <p:txBody>
          <a:bodyPr/>
          <a:lstStyle/>
          <a:p>
            <a:r>
              <a:rPr lang="en-US" dirty="0" smtClean="0"/>
              <a:t>What is optimal number of flocculator flow expansions in parallel? (1, 2, infinite?)</a:t>
            </a:r>
          </a:p>
          <a:p>
            <a:r>
              <a:rPr lang="en-US" dirty="0" smtClean="0"/>
              <a:t>What is the goal of surface water treatment?</a:t>
            </a:r>
          </a:p>
          <a:p>
            <a:r>
              <a:rPr lang="en-US" dirty="0" smtClean="0"/>
              <a:t>No one has ever optimized the design of a water treatment plant. </a:t>
            </a:r>
          </a:p>
          <a:p>
            <a:pPr lvl="1"/>
            <a:r>
              <a:rPr lang="en-US" dirty="0" smtClean="0"/>
              <a:t>What are tradeoff’s between floc blankets and flocculators?</a:t>
            </a:r>
          </a:p>
          <a:p>
            <a:pPr lvl="1"/>
            <a:r>
              <a:rPr lang="en-US" dirty="0" smtClean="0"/>
              <a:t>What are the strengths of each process?</a:t>
            </a:r>
          </a:p>
          <a:p>
            <a:pPr lvl="1"/>
            <a:r>
              <a:rPr lang="en-US" dirty="0" smtClean="0"/>
              <a:t>How would you determine the optimal flocculator size?</a:t>
            </a:r>
          </a:p>
        </p:txBody>
      </p:sp>
    </p:spTree>
    <p:extLst>
      <p:ext uri="{BB962C8B-B14F-4D97-AF65-F5344CB8AC3E}">
        <p14:creationId xmlns:p14="http://schemas.microsoft.com/office/powerpoint/2010/main" val="148461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876440" cy="704088"/>
            <a:chOff x="-258731" y="4274670"/>
            <a:chExt cx="5976262"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5392421" y="4464159"/>
              <a:ext cx="325110" cy="325110"/>
            </a:xfrm>
            <a:prstGeom prst="blockArc">
              <a:avLst>
                <a:gd name="adj1" fmla="val 479962"/>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50894616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r>
              <a:rPr lang="en-US" dirty="0" smtClean="0"/>
              <a:t>Why </a:t>
            </a:r>
            <a:r>
              <a:rPr lang="en-US" dirty="0" smtClean="0"/>
              <a:t>much higher </a:t>
            </a:r>
            <a:r>
              <a:rPr lang="en-US" dirty="0"/>
              <a:t>G</a:t>
            </a:r>
            <a:r>
              <a:rPr lang="en-US" baseline="-25000" dirty="0"/>
              <a:t>CS</a:t>
            </a:r>
            <a:r>
              <a:rPr lang="en-US" dirty="0" smtClean="0"/>
              <a:t>?</a:t>
            </a:r>
          </a:p>
          <a:p>
            <a:r>
              <a:rPr lang="en-US" dirty="0" smtClean="0"/>
              <a:t>Why can’t H/S be less than 2?</a:t>
            </a:r>
          </a:p>
          <a:p>
            <a:r>
              <a:rPr lang="en-US" dirty="0" smtClean="0"/>
              <a:t>What is wrong with H/S greater than 6?</a:t>
            </a:r>
          </a:p>
          <a:p>
            <a:endParaRPr lang="en-US" dirty="0" smtClean="0"/>
          </a:p>
          <a:p>
            <a:endParaRPr lang="en-US" dirty="0"/>
          </a:p>
        </p:txBody>
      </p:sp>
    </p:spTree>
    <p:extLst>
      <p:ext uri="{BB962C8B-B14F-4D97-AF65-F5344CB8AC3E}">
        <p14:creationId xmlns:p14="http://schemas.microsoft.com/office/powerpoint/2010/main" val="329047530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16647721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41212835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473621"/>
            <a:ext cx="9144000" cy="6934712"/>
          </a:xfrm>
          <a:prstGeom prst="rect">
            <a:avLst/>
          </a:prstGeom>
        </p:spPr>
      </p:pic>
      <p:sp>
        <p:nvSpPr>
          <p:cNvPr id="4" name="TextBox 3"/>
          <p:cNvSpPr txBox="1"/>
          <p:nvPr/>
        </p:nvSpPr>
        <p:spPr>
          <a:xfrm>
            <a:off x="203200" y="685800"/>
            <a:ext cx="4131733" cy="1384995"/>
          </a:xfrm>
          <a:prstGeom prst="rect">
            <a:avLst/>
          </a:prstGeom>
          <a:solidFill>
            <a:schemeClr val="bg1"/>
          </a:solidFill>
        </p:spPr>
        <p:txBody>
          <a:bodyPr wrap="square" rtlCol="0">
            <a:spAutoFit/>
          </a:bodyPr>
          <a:lstStyle/>
          <a:p>
            <a:r>
              <a:rPr lang="en-US" dirty="0" smtClean="0"/>
              <a:t>Turbidity stops decreasing before floc blanket stops growing!</a:t>
            </a:r>
            <a:endParaRPr lang="en-US" dirty="0"/>
          </a:p>
        </p:txBody>
      </p:sp>
      <p:cxnSp>
        <p:nvCxnSpPr>
          <p:cNvPr id="6" name="Straight Connector 5"/>
          <p:cNvCxnSpPr/>
          <p:nvPr/>
        </p:nvCxnSpPr>
        <p:spPr bwMode="auto">
          <a:xfrm>
            <a:off x="3386667" y="3691467"/>
            <a:ext cx="0" cy="2175933"/>
          </a:xfrm>
          <a:prstGeom prst="line">
            <a:avLst/>
          </a:prstGeom>
          <a:solidFill>
            <a:schemeClr val="accent1"/>
          </a:solidFill>
          <a:ln w="38100" cap="flat" cmpd="sng" algn="ctr">
            <a:solidFill>
              <a:schemeClr val="tx2"/>
            </a:solidFill>
            <a:prstDash val="solid"/>
            <a:round/>
            <a:headEnd type="none" w="lg" len="med"/>
            <a:tailEnd type="none" w="lg" len="med"/>
          </a:ln>
          <a:effectLst/>
        </p:spPr>
      </p:cxnSp>
      <p:cxnSp>
        <p:nvCxnSpPr>
          <p:cNvPr id="5" name="Straight Arrow Connector 4"/>
          <p:cNvCxnSpPr/>
          <p:nvPr/>
        </p:nvCxnSpPr>
        <p:spPr bwMode="auto">
          <a:xfrm>
            <a:off x="1354667" y="4758267"/>
            <a:ext cx="2836333" cy="1007533"/>
          </a:xfrm>
          <a:prstGeom prst="straightConnector1">
            <a:avLst/>
          </a:prstGeom>
          <a:solidFill>
            <a:schemeClr val="accent1"/>
          </a:solidFill>
          <a:ln w="38100" cap="flat" cmpd="sng" algn="ctr">
            <a:solidFill>
              <a:schemeClr val="accent1"/>
            </a:solidFill>
            <a:prstDash val="solid"/>
            <a:round/>
            <a:headEnd type="none" w="lg" len="med"/>
            <a:tailEnd type="triangle"/>
          </a:ln>
          <a:effectLst/>
        </p:spPr>
      </p:cxnSp>
    </p:spTree>
    <p:extLst>
      <p:ext uri="{BB962C8B-B14F-4D97-AF65-F5344CB8AC3E}">
        <p14:creationId xmlns:p14="http://schemas.microsoft.com/office/powerpoint/2010/main" val="2402162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based Prelim</a:t>
            </a:r>
          </a:p>
        </p:txBody>
      </p:sp>
      <p:sp>
        <p:nvSpPr>
          <p:cNvPr id="3" name="Content Placeholder 2"/>
          <p:cNvSpPr>
            <a:spLocks noGrp="1"/>
          </p:cNvSpPr>
          <p:nvPr>
            <p:ph idx="1"/>
          </p:nvPr>
        </p:nvSpPr>
        <p:spPr/>
        <p:txBody>
          <a:bodyPr/>
          <a:lstStyle/>
          <a:p>
            <a:r>
              <a:rPr lang="en-US" dirty="0"/>
              <a:t>What could fail?</a:t>
            </a:r>
          </a:p>
          <a:p>
            <a:pPr lvl="1"/>
            <a:r>
              <a:rPr lang="en-US" dirty="0"/>
              <a:t>No communication with other humans during the exam</a:t>
            </a:r>
          </a:p>
          <a:p>
            <a:pPr lvl="1"/>
            <a:r>
              <a:rPr lang="en-US" dirty="0"/>
              <a:t>No posting questions or answers on the web</a:t>
            </a:r>
          </a:p>
          <a:p>
            <a:pPr lvl="1"/>
            <a:r>
              <a:rPr lang="en-US" dirty="0"/>
              <a:t>Delete part of the exam by mistake (save a copy with your name in the title as step 1)</a:t>
            </a:r>
          </a:p>
          <a:p>
            <a:r>
              <a:rPr lang="en-US" dirty="0"/>
              <a:t>How do you minimize risk of failure?</a:t>
            </a:r>
          </a:p>
          <a:p>
            <a:pPr lvl="1"/>
            <a:r>
              <a:rPr lang="en-US" dirty="0"/>
              <a:t>Save </a:t>
            </a:r>
            <a:r>
              <a:rPr lang="en-US" dirty="0" smtClean="0"/>
              <a:t>versions</a:t>
            </a:r>
            <a:endParaRPr lang="en-US" dirty="0"/>
          </a:p>
        </p:txBody>
      </p:sp>
    </p:spTree>
    <p:extLst>
      <p:ext uri="{BB962C8B-B14F-4D97-AF65-F5344CB8AC3E}">
        <p14:creationId xmlns:p14="http://schemas.microsoft.com/office/powerpoint/2010/main" val="101522452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usepackage{xcolor}&#10;\pagestyle{empty}&#10;\begin{document}&#10;&#10;\definecolor{Monred}{RGB}{172,0,0}&#10;&#10;$$h_e = K \frac{V^2}{2 g}$$&#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usepackage{xcolor}&#10;\pagestyle{empty}&#10;\begin{document}&#10;&#10;\definecolor{Monred}{RGB}{172,0,0}&#10;&#10;$$V_{Max} = \sqrt{ \frac{2 h_L g \Pi_{Error}}{\sum K_e} }$$&#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47.582"/>
  <p:tag name="LATEXADDIN" val="\documentclass{article}&#10;\usepackage{amsmath}&#10;\usepackage{xcolor}&#10;\pagestyle{empty}&#10;\begin{document}&#10;&#10;\definecolor{Monred}{RGB}{172,0,0}&#10;$$h_L \Pi_{Error} = \sum K_e \frac{V_{Max}^2}{2 g}$$&#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usepackage{xcolor}&#10;\pagestyle{empty}&#10;\begin{document}&#10;&#10;\definecolor{Monred}{RGB}{172,0,0}&#10;&#10;$$h_e = K \frac{V^2}{2 g}$$&#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25.9468"/>
  <p:tag name="LATEXADDIN" val="\documentclass{article}&#10;\usepackage{amsmath}&#10;\usepackage{xcolor}&#10;\pagestyle{empty}&#10;\begin{document}&#10;&#10;\definecolor{Monred}{RGB}{172,0,0}&#10;&#10;$$\bar \varepsilon = \frac{g h_e}{\theta_e}$$&#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usepackage{xcolor}&#10;\pagestyle{empty}&#10;\begin{document}&#10;&#10;\definecolor{Monred}{RGB}{172,0,0}&#10;&#10;$$\bar G = \sqrt{ \frac{\bar \varepsilon}{\nu} }$$&#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usepackage{xcolor}&#10;\pagestyle{empty}&#10;\begin{document}&#10;&#10;\definecolor{Monred}{RGB}{172,0,0}&#10;&#10;$$\bar \varepsilon  = \nu {\bar G^2}$$&#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693.6633"/>
  <p:tag name="LATEXADDIN" val="\documentclass{article}&#10;\usepackage{amsmath}&#10;\usepackage{xcolor}&#10;\pagestyle{empty}&#10;\begin{document}&#10;&#10;\definecolor{Monred}{RGB}{172,0,0}&#10;&#10;$$\bar \varepsilon = K_e \frac{V^2}{2} \frac{1}{\theta_e}$$&#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803.1496"/>
  <p:tag name="LATEXADDIN" val="\documentclass{article}&#10;\usepackage{amsmath}&#10;\usepackage{xcolor}&#10;\pagestyle{empty}&#10;\begin{document}&#10;&#10;\definecolor{Monred}{RGB}{172,0,0}&#10;&#10;$$\varepsilon_{Max} \cong \frac{\left( \Pi V \right)^3}{D}$$&#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usepackage{xcolor}&#10;\pagestyle{empty}&#10;\begin{document}&#10;&#10;\definecolor{Monred}{RGB}{172,0,0}&#10;&#10;$$\varepsilon_{Max} \cong \frac{\left( \Pi_{JetRound}V_{Jet} \right)^3}{D_{Jet}}$$&#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55.831"/>
  <p:tag name="LATEXADDIN" val="\documentclass{article}&#10;\usepackage{amsmath}&#10;\usepackage{xcolor}&#10;\pagestyle{empty}&#10;\begin{document}&#10;&#10;\definecolor{Monred}{RGB}{172,0,0}&#10;&#10;$$\varepsilon_{Max} \cong \frac{\left( \Pi_{JetPlane}V_{Jet} \right)^3}{S_{Jet}}$$&#10;&#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usepackage{xcolor}&#10;\pagestyle{empty}&#10;\begin{document}&#10;&#10;\definecolor{Monred}{RGB}{172,0,0}&#10;&#10;$$\varepsilon_{Max} \cong \frac{\left( \Pi_{Plate}V \right)^3}{W_{Plate}}$$&#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04.762"/>
  <p:tag name="LATEXADDIN" val="\documentclass{article}&#10;\usepackage{amsmath}&#10;\usepackage{xcolor}&#10;\pagestyle{empty}&#10;\begin{document}&#10;&#10;\definecolor{Monred}{RGB}{172,0,0}&#10;&#10;&#10;$${\rm&#10;0.1 \frac{m^3}{s} \cdot 1000 \frac{kg}{m^3} \cdot 19.6 \frac{J}{kg} = 1900 \, W&#10;}$$&#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definecolor{Monred}{RGB}{172,0,0}&#10;&#10;$$pC^\ast = \frac{3}{2}\log \left( \frac{2}{3} \pi k&#10;\textcolor{blue}{&#10;  \frac{d_{Clay}^2}{\Lambda_0^2}&#10;}&#10;\textcolor{red}{&#10;  \bar Gt&#10;}&#10;\textcolor{green}{&#10;  \alpha &#10;} &#10;+ 1 \right)$$&#10;&#10;&#10;\end{document}"/>
  <p:tag name="IGUANATEXSIZE" val="20"/>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usepackage{xcolor}&#10;\pagestyle{empty}&#10;\begin{document}&#10;&#10;\definecolor{Monred}{RGB}{172,0,0}&#10;&#10;&#10;$$\bar Gt = \frac{3}{2} \frac{\left( \Lambda^2 - \Lambda_0^2 \right)}{k \pi d_P^2 \alpha}$$&#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usepackage{xcolor}&#10;\pagestyle{empty}&#10;\begin{document}&#10;&#10;\definecolor{Monred}{RGB}{172,0,0}&#10;&#10;&#10;$$\bar Gt = \frac{3}{2} \frac{\Lambda^2}{k \pi d_P^2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810000"/>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Lectures">
  <a:themeElements>
    <a:clrScheme name="Classroom">
      <a:dk1>
        <a:srgbClr val="000000"/>
      </a:dk1>
      <a:lt1>
        <a:srgbClr val="FFFFFF"/>
      </a:lt1>
      <a:dk2>
        <a:srgbClr val="00005A"/>
      </a:dk2>
      <a:lt2>
        <a:srgbClr val="810000"/>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99481</TotalTime>
  <Words>1237</Words>
  <Application>Microsoft Office PowerPoint</Application>
  <PresentationFormat>On-screen Show (4:3)</PresentationFormat>
  <Paragraphs>218</Paragraphs>
  <Slides>29</Slides>
  <Notes>16</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2</vt:i4>
      </vt:variant>
      <vt:variant>
        <vt:lpstr>Slide Titles</vt:lpstr>
      </vt:variant>
      <vt:variant>
        <vt:i4>29</vt:i4>
      </vt:variant>
    </vt:vector>
  </HeadingPairs>
  <TitlesOfParts>
    <vt:vector size="45" baseType="lpstr">
      <vt:lpstr>Arial</vt:lpstr>
      <vt:lpstr>Calibri</vt:lpstr>
      <vt:lpstr>Cambria Math</vt:lpstr>
      <vt:lpstr>Candara</vt:lpstr>
      <vt:lpstr>Century Gothic</vt:lpstr>
      <vt:lpstr>Monotype Sorts</vt:lpstr>
      <vt:lpstr>Symbol</vt:lpstr>
      <vt:lpstr>Times New Roman</vt:lpstr>
      <vt:lpstr>Wingdings</vt:lpstr>
      <vt:lpstr>Lectures</vt:lpstr>
      <vt:lpstr>AguaClara</vt:lpstr>
      <vt:lpstr>2_AguaClara</vt:lpstr>
      <vt:lpstr>1_Lectures</vt:lpstr>
      <vt:lpstr>2_Lectures</vt:lpstr>
      <vt:lpstr>Mathcad</vt:lpstr>
      <vt:lpstr>Equation</vt:lpstr>
      <vt:lpstr>Prelim 1 Review</vt:lpstr>
      <vt:lpstr>General Question</vt:lpstr>
      <vt:lpstr>Flocculation Musings</vt:lpstr>
      <vt:lpstr>Flocculator elevations (as if it were one long channel)</vt:lpstr>
      <vt:lpstr>Why is the AguaClara design so different from traditional designs?</vt:lpstr>
      <vt:lpstr>Separation Distance Scaling</vt:lpstr>
      <vt:lpstr>Primary particle concentration</vt:lpstr>
      <vt:lpstr>PowerPoint Presentation</vt:lpstr>
      <vt:lpstr>Python based Prelim</vt:lpstr>
      <vt:lpstr>PowerPoint Presentation</vt:lpstr>
      <vt:lpstr>What are examples of major and minor losses?</vt:lpstr>
      <vt:lpstr>Head Loss due to Sudden Expansion</vt:lpstr>
      <vt:lpstr>The Challenge of Chemical Metering (Hypochlorinator)</vt:lpstr>
      <vt:lpstr>Hole in a bucket (tank drain)</vt:lpstr>
      <vt:lpstr>Hole in a bucket (tank drain)</vt:lpstr>
      <vt:lpstr>What happens if raw water temperature drops in a WTP?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Head loss, energy dissipation rate, velocity gradient</vt:lpstr>
      <vt:lpstr>Energy dissipation rate</vt:lpstr>
      <vt:lpstr>Maximum Energy Dissipation Rate</vt:lpstr>
      <vt:lpstr>Power and Energy</vt:lpstr>
      <vt:lpstr>Identify all of the parameters in the Floc Model</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5568</cp:revision>
  <dcterms:created xsi:type="dcterms:W3CDTF">2009-05-27T15:44:15Z</dcterms:created>
  <dcterms:modified xsi:type="dcterms:W3CDTF">2019-03-19T14:03:37Z</dcterms:modified>
</cp:coreProperties>
</file>